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4"/>
  </p:notesMasterIdLst>
  <p:sldIdLst>
    <p:sldId id="2271" r:id="rId3"/>
    <p:sldId id="2511" r:id="rId4"/>
    <p:sldId id="2235" r:id="rId5"/>
    <p:sldId id="2407" r:id="rId6"/>
    <p:sldId id="2536" r:id="rId7"/>
    <p:sldId id="2537" r:id="rId8"/>
    <p:sldId id="2538" r:id="rId9"/>
    <p:sldId id="2059" r:id="rId10"/>
    <p:sldId id="2515" r:id="rId11"/>
    <p:sldId id="2539" r:id="rId12"/>
    <p:sldId id="2540" r:id="rId13"/>
    <p:sldId id="2541" r:id="rId14"/>
    <p:sldId id="2542" r:id="rId15"/>
    <p:sldId id="2543" r:id="rId16"/>
    <p:sldId id="2545" r:id="rId17"/>
    <p:sldId id="2546" r:id="rId18"/>
    <p:sldId id="2547" r:id="rId19"/>
    <p:sldId id="2478" r:id="rId20"/>
    <p:sldId id="2548" r:id="rId21"/>
    <p:sldId id="2550" r:id="rId22"/>
    <p:sldId id="2551" r:id="rId23"/>
    <p:sldId id="2552" r:id="rId24"/>
    <p:sldId id="2553" r:id="rId25"/>
    <p:sldId id="2554" r:id="rId26"/>
    <p:sldId id="2555" r:id="rId27"/>
    <p:sldId id="2556" r:id="rId28"/>
    <p:sldId id="2410" r:id="rId29"/>
    <p:sldId id="2557" r:id="rId30"/>
    <p:sldId id="2558" r:id="rId31"/>
    <p:sldId id="2559" r:id="rId32"/>
    <p:sldId id="2560" r:id="rId33"/>
    <p:sldId id="2562" r:id="rId34"/>
    <p:sldId id="2561" r:id="rId35"/>
    <p:sldId id="2563" r:id="rId36"/>
    <p:sldId id="1986" r:id="rId37"/>
    <p:sldId id="2564" r:id="rId38"/>
    <p:sldId id="2565" r:id="rId39"/>
    <p:sldId id="2566" r:id="rId40"/>
    <p:sldId id="2567" r:id="rId41"/>
    <p:sldId id="1948" r:id="rId42"/>
    <p:sldId id="2535"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3750"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11/29/2023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8290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0892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2332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0490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740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9825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5472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86624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5829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00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7042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36146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0013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7880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4055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0764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47338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195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4858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59917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1345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68543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69706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75163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59817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24171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32974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24268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4744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41</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20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592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122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1374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6481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11/29/2023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11/29/2023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71</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29 November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Living in Light of The Resurrection</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Concerning Death and Resurrection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5254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And with each successive point, Paul casts brighter light on the Corinthians doubts about the meaning and significance of the resurrection from the dead.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if the resurrection is false, then Christ Himself was not raised (15:12-13, 16).  </a:t>
            </a:r>
            <a:r>
              <a:rPr lang="en-US" sz="2400" b="1" dirty="0" smtClean="0">
                <a:latin typeface="Cambria" pitchFamily="18" charset="0"/>
              </a:rPr>
              <a:t>Denying the resurrection of our bodies also requires that we deny the Lord’s resurrection, for they are intimately linked (</a:t>
            </a:r>
            <a:r>
              <a:rPr lang="en-US" sz="2400" b="1" dirty="0" smtClean="0">
                <a:effectLst>
                  <a:outerShdw blurRad="38100" dist="38100" dir="2700000" algn="tl">
                    <a:srgbClr val="000000">
                      <a:alpha val="43137"/>
                    </a:srgbClr>
                  </a:outerShdw>
                </a:effectLst>
                <a:latin typeface="Cambria" pitchFamily="18" charset="0"/>
              </a:rPr>
              <a:t>6:14</a:t>
            </a:r>
            <a:r>
              <a:rPr lang="en-US" sz="2400" b="1" dirty="0" smtClean="0">
                <a:latin typeface="Cambria" pitchFamily="18" charset="0"/>
              </a:rPr>
              <a:t>). </a:t>
            </a:r>
          </a:p>
          <a:p>
            <a:pPr indent="457200">
              <a:spcAft>
                <a:spcPts val="1200"/>
              </a:spcAft>
            </a:pPr>
            <a:r>
              <a:rPr lang="en-US" sz="2400" b="1" dirty="0" smtClean="0">
                <a:latin typeface="Cambria" pitchFamily="18" charset="0"/>
              </a:rPr>
              <a:t>When Christ returns, </a:t>
            </a:r>
            <a:r>
              <a:rPr lang="en-US" sz="2400" b="1" i="1" dirty="0" smtClean="0">
                <a:latin typeface="Cambria" pitchFamily="18" charset="0"/>
              </a:rPr>
              <a:t>“we will be like Him”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1John 3:2</a:t>
            </a:r>
            <a:r>
              <a:rPr lang="en-US" sz="2400" b="1" dirty="0" smtClean="0">
                <a:latin typeface="Cambria" pitchFamily="18" charset="0"/>
              </a:rPr>
              <a:t>), for God will </a:t>
            </a:r>
            <a:r>
              <a:rPr lang="en-US" sz="2400" b="1" i="1" dirty="0" smtClean="0">
                <a:latin typeface="Cambria" pitchFamily="18" charset="0"/>
              </a:rPr>
              <a:t>“transform the body of our humble state into conformity with the body of His glory”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Phil. 3:21</a:t>
            </a:r>
            <a:r>
              <a:rPr lang="en-US" sz="2400" b="1" dirty="0" smtClean="0">
                <a:latin typeface="Cambria" pitchFamily="18" charset="0"/>
              </a:rPr>
              <a:t>). </a:t>
            </a:r>
          </a:p>
          <a:p>
            <a:pPr indent="457200">
              <a:spcAft>
                <a:spcPts val="1200"/>
              </a:spcAft>
            </a:pPr>
            <a:r>
              <a:rPr lang="en-US" sz="2400" b="1" dirty="0" smtClean="0">
                <a:latin typeface="Cambria" pitchFamily="18" charset="0"/>
              </a:rPr>
              <a:t>In fact, Christ is the </a:t>
            </a:r>
            <a:r>
              <a:rPr lang="en-US" sz="2400" b="1" i="1" dirty="0" smtClean="0">
                <a:latin typeface="Cambria" pitchFamily="18" charset="0"/>
              </a:rPr>
              <a:t>“first born from the dead”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Col. 1:18</a:t>
            </a:r>
            <a:r>
              <a:rPr lang="en-US" sz="2400" b="1" dirty="0" smtClean="0">
                <a:latin typeface="Cambria" pitchFamily="18" charset="0"/>
              </a:rPr>
              <a:t>), indicating that our resurrection is inseparably connected to Christ’s. </a:t>
            </a:r>
          </a:p>
        </p:txBody>
      </p:sp>
    </p:spTree>
    <p:extLst>
      <p:ext uri="{BB962C8B-B14F-4D97-AF65-F5344CB8AC3E}">
        <p14:creationId xmlns:p14="http://schemas.microsoft.com/office/powerpoint/2010/main" xmlns="" val="12883140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143000"/>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logically, if our own future resurrection is to be understood only metaphorically or spiritually, then we must also understand Christ’s resurrection the same way.</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if the resurrection is false, our message is empty (15:14).  </a:t>
            </a:r>
            <a:r>
              <a:rPr lang="en-US" sz="2400" b="1" dirty="0" smtClean="0">
                <a:latin typeface="Cambria" pitchFamily="18" charset="0"/>
              </a:rPr>
              <a:t>Like dominoes, Paul’s second argument joins forces with the first to topple the Corinthians flawed theological reasoning. </a:t>
            </a:r>
          </a:p>
          <a:p>
            <a:pPr indent="457200">
              <a:spcAft>
                <a:spcPts val="1200"/>
              </a:spcAft>
            </a:pPr>
            <a:r>
              <a:rPr lang="en-US" sz="2400" b="1" dirty="0" smtClean="0">
                <a:latin typeface="Cambria" pitchFamily="18" charset="0"/>
              </a:rPr>
              <a:t>If the resurrection itself is false, then Christ’s resurrection is false, and if Christ’s resurrection is false, then the message of the gospel itself is </a:t>
            </a:r>
            <a:r>
              <a:rPr lang="en-US" sz="2400" b="1" i="1" dirty="0" smtClean="0">
                <a:effectLst>
                  <a:outerShdw blurRad="38100" dist="38100" dir="2700000" algn="tl">
                    <a:srgbClr val="000000">
                      <a:alpha val="43137"/>
                    </a:srgbClr>
                  </a:outerShdw>
                </a:effectLst>
                <a:latin typeface="Cambria" pitchFamily="18" charset="0"/>
              </a:rPr>
              <a:t>“vain</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15:14</a:t>
            </a:r>
            <a:r>
              <a:rPr lang="en-US" sz="2400" b="1" dirty="0" smtClean="0">
                <a:latin typeface="Cambria" pitchFamily="18" charset="0"/>
              </a:rPr>
              <a:t>). </a:t>
            </a:r>
          </a:p>
          <a:p>
            <a:pPr indent="457200">
              <a:spcAft>
                <a:spcPts val="1200"/>
              </a:spcAft>
            </a:pPr>
            <a:r>
              <a:rPr lang="en-US" sz="2400" b="1" dirty="0" smtClean="0">
                <a:latin typeface="Cambria" pitchFamily="18" charset="0"/>
              </a:rPr>
              <a:t>This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vain</a:t>
            </a:r>
            <a:r>
              <a:rPr lang="en-US" sz="2400" b="1" i="1" dirty="0" smtClean="0">
                <a:latin typeface="Cambria" pitchFamily="18" charset="0"/>
              </a:rPr>
              <a:t>” </a:t>
            </a:r>
            <a:r>
              <a:rPr lang="en-US" sz="2400" b="1" dirty="0" smtClean="0">
                <a:latin typeface="Cambria" pitchFamily="18" charset="0"/>
              </a:rPr>
              <a:t>is the Greek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kenos</a:t>
            </a:r>
            <a:r>
              <a:rPr lang="en-US" sz="2400" b="1" i="1" dirty="0" smtClean="0">
                <a:latin typeface="Cambria" pitchFamily="18" charset="0"/>
              </a:rPr>
              <a:t>,”</a:t>
            </a:r>
            <a:r>
              <a:rPr lang="en-US" sz="2400" b="1" dirty="0" smtClean="0">
                <a:latin typeface="Cambria" pitchFamily="18" charset="0"/>
              </a:rPr>
              <a:t> meaning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empty</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hollow</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and “</a:t>
            </a:r>
            <a:r>
              <a:rPr lang="en-US" sz="2400" b="1" i="1" dirty="0" smtClean="0">
                <a:effectLst>
                  <a:outerShdw blurRad="38100" dist="38100" dir="2700000" algn="tl">
                    <a:srgbClr val="000000">
                      <a:alpha val="43137"/>
                    </a:srgbClr>
                  </a:outerShdw>
                </a:effectLst>
                <a:latin typeface="Cambria" pitchFamily="18" charset="0"/>
              </a:rPr>
              <a:t>devoid of content</a:t>
            </a:r>
            <a:r>
              <a:rPr lang="en-US" sz="2400" b="1" i="1" dirty="0" smtClean="0">
                <a:latin typeface="Cambria" pitchFamily="18" charset="0"/>
              </a:rPr>
              <a:t>.”</a:t>
            </a:r>
            <a:r>
              <a:rPr lang="en-US" sz="2400" b="1" dirty="0" smtClean="0">
                <a:latin typeface="Cambria" pitchFamily="18" charset="0"/>
              </a:rPr>
              <a:t>  That is, without the resurrection, the good news of Christ is no news at all. </a:t>
            </a:r>
          </a:p>
        </p:txBody>
      </p:sp>
    </p:spTree>
    <p:extLst>
      <p:ext uri="{BB962C8B-B14F-4D97-AF65-F5344CB8AC3E}">
        <p14:creationId xmlns:p14="http://schemas.microsoft.com/office/powerpoint/2010/main" xmlns="" val="1688871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3" y="990601"/>
            <a:ext cx="8682317" cy="5940088"/>
          </a:xfrm>
          <a:prstGeom prst="rect">
            <a:avLst/>
          </a:prstGeom>
          <a:noFill/>
          <a:effectLst/>
        </p:spPr>
        <p:txBody>
          <a:bodyPr wrap="square" rtlCol="0">
            <a:spAutoFit/>
          </a:bodyPr>
          <a:lstStyle/>
          <a:p>
            <a:pPr indent="457200"/>
            <a:r>
              <a:rPr lang="en-US" sz="2400" b="1" dirty="0" smtClean="0">
                <a:latin typeface="Cambria" pitchFamily="18" charset="0"/>
              </a:rPr>
              <a:t>John Stott says, </a:t>
            </a:r>
            <a:r>
              <a:rPr lang="en-US" sz="2400" b="1" i="1" dirty="0" smtClean="0">
                <a:latin typeface="Cambria" pitchFamily="18" charset="0"/>
              </a:rPr>
              <a:t>“The person and work of Christ are the rock upon which the Christian religion is built.  If he is not who he said he was, and if he did not do what he said he had come to do, the foundation is undermined and the whole superstructure will collapse.”</a:t>
            </a:r>
          </a:p>
          <a:p>
            <a:pPr indent="457200"/>
            <a:endParaRPr lang="en-US" sz="1000" b="1" dirty="0" smtClean="0">
              <a:latin typeface="Cambria" pitchFamily="18" charset="0"/>
            </a:endParaRPr>
          </a:p>
          <a:p>
            <a:pPr indent="457200"/>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a:t>
            </a:r>
            <a:r>
              <a:rPr lang="en-US" sz="2400" b="1" i="1" dirty="0">
                <a:effectLst>
                  <a:outerShdw blurRad="38100" dist="38100" dir="2700000" algn="tl">
                    <a:srgbClr val="000000">
                      <a:alpha val="43137"/>
                    </a:srgbClr>
                  </a:outerShdw>
                </a:effectLst>
                <a:latin typeface="Cambria" pitchFamily="18" charset="0"/>
              </a:rPr>
              <a:t>– if the resurrection is false, our </a:t>
            </a:r>
            <a:r>
              <a:rPr lang="en-US" sz="2400" b="1" i="1" dirty="0" smtClean="0">
                <a:effectLst>
                  <a:outerShdw blurRad="38100" dist="38100" dir="2700000" algn="tl">
                    <a:srgbClr val="000000">
                      <a:alpha val="43137"/>
                    </a:srgbClr>
                  </a:outerShdw>
                </a:effectLst>
                <a:latin typeface="Cambria" pitchFamily="18" charset="0"/>
              </a:rPr>
              <a:t>faith is vain (15:14</a:t>
            </a:r>
            <a:r>
              <a:rPr lang="en-US" sz="2400" b="1" i="1" dirty="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With the collapse of the objective fact of the resurrection comes the loss of the heart and soul of the gospel message; as a result, our faith in that message is also empty and worthless (</a:t>
            </a:r>
            <a:r>
              <a:rPr lang="en-US" sz="2400" b="1" dirty="0" smtClean="0">
                <a:effectLst>
                  <a:outerShdw blurRad="38100" dist="38100" dir="2700000" algn="tl">
                    <a:srgbClr val="000000">
                      <a:alpha val="43137"/>
                    </a:srgbClr>
                  </a:outerShdw>
                </a:effectLst>
                <a:latin typeface="Cambria" pitchFamily="18" charset="0"/>
              </a:rPr>
              <a:t>15:14,17</a:t>
            </a:r>
            <a:r>
              <a:rPr lang="en-US" sz="2400" b="1" dirty="0" smtClean="0">
                <a:latin typeface="Cambria" pitchFamily="18" charset="0"/>
              </a:rPr>
              <a:t>).</a:t>
            </a:r>
          </a:p>
          <a:p>
            <a:pPr indent="457200"/>
            <a:endParaRPr lang="en-US" sz="1000" b="1" dirty="0" smtClean="0">
              <a:latin typeface="Cambria" pitchFamily="18" charset="0"/>
            </a:endParaRPr>
          </a:p>
          <a:p>
            <a:pPr indent="457200"/>
            <a:r>
              <a:rPr lang="en-US" sz="2400" b="1" dirty="0" smtClean="0">
                <a:latin typeface="Cambria" pitchFamily="18" charset="0"/>
              </a:rPr>
              <a:t>Without His resurrection, our faith will never change lives.  In light of His resurrection, and the promise of our resurrection, our faith is strengthen by hope, motivated by the promise that is sealed by Christ’s own resurrection from the dead. </a:t>
            </a:r>
          </a:p>
        </p:txBody>
      </p:sp>
    </p:spTree>
    <p:extLst>
      <p:ext uri="{BB962C8B-B14F-4D97-AF65-F5344CB8AC3E}">
        <p14:creationId xmlns:p14="http://schemas.microsoft.com/office/powerpoint/2010/main" xmlns="" val="10170735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3" y="1219200"/>
            <a:ext cx="8606117" cy="5201424"/>
          </a:xfrm>
          <a:prstGeom prst="rect">
            <a:avLst/>
          </a:prstGeom>
          <a:noFill/>
          <a:effectLst/>
        </p:spPr>
        <p:txBody>
          <a:bodyPr wrap="square" rtlCol="0">
            <a:spAutoFit/>
          </a:bodyPr>
          <a:lstStyle/>
          <a:p>
            <a:pPr indent="457200"/>
            <a:r>
              <a:rPr lang="en-US" sz="2200" b="1" dirty="0" smtClean="0">
                <a:effectLst>
                  <a:outerShdw blurRad="38100" dist="38100" dir="2700000" algn="tl">
                    <a:srgbClr val="000000">
                      <a:alpha val="43137"/>
                    </a:srgbClr>
                  </a:outerShdw>
                </a:effectLst>
                <a:latin typeface="Cambria" pitchFamily="18" charset="0"/>
              </a:rPr>
              <a:t>FOURTH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if the resurrection is false, we are all liars (15:15-16). </a:t>
            </a:r>
            <a:r>
              <a:rPr lang="en-US" sz="2400" b="1" i="1" dirty="0" smtClean="0">
                <a:latin typeface="Cambria" pitchFamily="18" charset="0"/>
              </a:rPr>
              <a:t> </a:t>
            </a:r>
            <a:r>
              <a:rPr lang="en-US" sz="2400" b="1" dirty="0" smtClean="0">
                <a:latin typeface="Cambria" pitchFamily="18" charset="0"/>
              </a:rPr>
              <a:t>If there is no literal resurrection from the dead, then everyone who claimed to have seen the resurrected Lord is obviously a liar:  Paul, Peter, the apostles, James, and  the five hundred.</a:t>
            </a:r>
          </a:p>
          <a:p>
            <a:pPr indent="457200"/>
            <a:endParaRPr lang="en-US" sz="1000" b="1" dirty="0" smtClean="0">
              <a:latin typeface="Cambria" pitchFamily="18" charset="0"/>
            </a:endParaRPr>
          </a:p>
          <a:p>
            <a:pPr indent="457200"/>
            <a:r>
              <a:rPr lang="en-US" sz="2400" b="1" dirty="0" smtClean="0">
                <a:latin typeface="Cambria" pitchFamily="18" charset="0"/>
              </a:rPr>
              <a:t>One might even say that every Christian thinker and leader who have defended the faith has lied – Augustine, Aquinas, Martin Luther, John Westley, C. S. Lewis, and even Christ Himself, who predicted His own resurrection and the resurrection of all of us (</a:t>
            </a:r>
            <a:r>
              <a:rPr lang="en-US" sz="2400" b="1" dirty="0" smtClean="0">
                <a:effectLst>
                  <a:outerShdw blurRad="38100" dist="38100" dir="2700000" algn="tl">
                    <a:srgbClr val="000000">
                      <a:alpha val="43137"/>
                    </a:srgbClr>
                  </a:outerShdw>
                </a:effectLst>
                <a:latin typeface="Cambria" pitchFamily="18" charset="0"/>
              </a:rPr>
              <a:t>John 2:18-22; 5:25-29</a:t>
            </a:r>
            <a:r>
              <a:rPr lang="en-US" sz="2400" b="1" dirty="0" smtClean="0">
                <a:latin typeface="Cambria" pitchFamily="18" charset="0"/>
              </a:rPr>
              <a:t>).</a:t>
            </a:r>
          </a:p>
          <a:p>
            <a:pPr indent="457200"/>
            <a:endParaRPr lang="en-US" sz="1000" b="1" dirty="0">
              <a:latin typeface="Cambria" pitchFamily="18" charset="0"/>
            </a:endParaRPr>
          </a:p>
          <a:p>
            <a:pPr indent="457200"/>
            <a:r>
              <a:rPr lang="en-US" sz="2400" b="1" dirty="0" smtClean="0">
                <a:latin typeface="Cambria" pitchFamily="18" charset="0"/>
              </a:rPr>
              <a:t>All the martyrs who died believing in Christ’s resurrection and hoping for their own resurrection have died for a lie. </a:t>
            </a:r>
          </a:p>
        </p:txBody>
      </p:sp>
    </p:spTree>
    <p:extLst>
      <p:ext uri="{BB962C8B-B14F-4D97-AF65-F5344CB8AC3E}">
        <p14:creationId xmlns:p14="http://schemas.microsoft.com/office/powerpoint/2010/main" xmlns="" val="1361493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3" y="1219200"/>
            <a:ext cx="8606117" cy="4832092"/>
          </a:xfrm>
          <a:prstGeom prst="rect">
            <a:avLst/>
          </a:prstGeom>
          <a:noFill/>
          <a:effectLst/>
        </p:spPr>
        <p:txBody>
          <a:bodyPr wrap="square" rtlCol="0">
            <a:spAutoFit/>
          </a:bodyPr>
          <a:lstStyle/>
          <a:p>
            <a:pPr indent="457200"/>
            <a:r>
              <a:rPr lang="en-US" sz="2200" b="1" dirty="0" smtClean="0">
                <a:effectLst>
                  <a:outerShdw blurRad="38100" dist="38100" dir="2700000" algn="tl">
                    <a:srgbClr val="000000">
                      <a:alpha val="43137"/>
                    </a:srgbClr>
                  </a:outerShdw>
                </a:effectLst>
                <a:latin typeface="Cambria" pitchFamily="18" charset="0"/>
              </a:rPr>
              <a:t>FIFTH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if the resurrection is false, then we are lost in our sins (15:17). </a:t>
            </a:r>
            <a:r>
              <a:rPr lang="en-US" sz="2400" b="1" i="1" dirty="0" smtClean="0">
                <a:latin typeface="Cambria" pitchFamily="18" charset="0"/>
              </a:rPr>
              <a:t> </a:t>
            </a:r>
            <a:r>
              <a:rPr lang="en-US" sz="2400" b="1" dirty="0" smtClean="0">
                <a:latin typeface="Cambria" pitchFamily="18" charset="0"/>
              </a:rPr>
              <a:t>If Christ had remained dead in His tomb, we would still be dead in our sins.  His death and resurrection provided payment for our infinite debt to God and the power of eternal life. </a:t>
            </a:r>
          </a:p>
          <a:p>
            <a:pPr indent="457200"/>
            <a:endParaRPr lang="en-US" sz="1000" b="1" dirty="0">
              <a:latin typeface="Cambria" pitchFamily="18" charset="0"/>
            </a:endParaRPr>
          </a:p>
          <a:p>
            <a:pPr indent="457200"/>
            <a:r>
              <a:rPr lang="en-US" sz="2400" b="1" dirty="0" smtClean="0">
                <a:latin typeface="Cambria" pitchFamily="18" charset="0"/>
              </a:rPr>
              <a:t>The good news is we aren’t left to ourselves to earn any part of our salvation:  From beginning to end, Christ’s work in His death and resurrection provided everything we need for salvation and eternal life. </a:t>
            </a:r>
          </a:p>
          <a:p>
            <a:pPr indent="457200"/>
            <a:endParaRPr lang="en-US" sz="1000" b="1" dirty="0">
              <a:latin typeface="Cambria" pitchFamily="18" charset="0"/>
            </a:endParaRPr>
          </a:p>
          <a:p>
            <a:pPr indent="457200"/>
            <a:r>
              <a:rPr lang="en-US" sz="2200" b="1" dirty="0" smtClean="0">
                <a:effectLst>
                  <a:outerShdw blurRad="38100" dist="38100" dir="2700000" algn="tl">
                    <a:srgbClr val="000000">
                      <a:alpha val="43137"/>
                    </a:srgbClr>
                  </a:outerShdw>
                </a:effectLst>
                <a:latin typeface="Cambria" pitchFamily="18" charset="0"/>
              </a:rPr>
              <a:t>SIXTH</a:t>
            </a:r>
            <a:r>
              <a:rPr lang="en-US" sz="2400" b="1" dirty="0" smtClean="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a:t>
            </a:r>
            <a:r>
              <a:rPr lang="en-US" sz="2400" b="1" i="1" dirty="0">
                <a:effectLst>
                  <a:outerShdw blurRad="38100" dist="38100" dir="2700000" algn="tl">
                    <a:srgbClr val="000000">
                      <a:alpha val="43137"/>
                    </a:srgbClr>
                  </a:outerShdw>
                </a:effectLst>
                <a:latin typeface="Cambria" pitchFamily="18" charset="0"/>
              </a:rPr>
              <a:t>if the resurrection is false, </a:t>
            </a:r>
            <a:r>
              <a:rPr lang="en-US" sz="2400" b="1" i="1" dirty="0" smtClean="0">
                <a:effectLst>
                  <a:outerShdw blurRad="38100" dist="38100" dir="2700000" algn="tl">
                    <a:srgbClr val="000000">
                      <a:alpha val="43137"/>
                    </a:srgbClr>
                  </a:outerShdw>
                </a:effectLst>
                <a:latin typeface="Cambria" pitchFamily="18" charset="0"/>
              </a:rPr>
              <a:t>then the dead are lost (15:18). </a:t>
            </a:r>
            <a:r>
              <a:rPr lang="en-US" sz="2400" b="1" i="1" dirty="0" smtClean="0">
                <a:latin typeface="Cambria" pitchFamily="18" charset="0"/>
              </a:rPr>
              <a:t> </a:t>
            </a:r>
            <a:r>
              <a:rPr lang="en-US" sz="2400" b="1" dirty="0" smtClean="0">
                <a:latin typeface="Cambria" pitchFamily="18" charset="0"/>
              </a:rPr>
              <a:t>If there is no resurrection, then those believers who have gone before us in death have perished.   </a:t>
            </a:r>
          </a:p>
        </p:txBody>
      </p:sp>
    </p:spTree>
    <p:extLst>
      <p:ext uri="{BB962C8B-B14F-4D97-AF65-F5344CB8AC3E}">
        <p14:creationId xmlns:p14="http://schemas.microsoft.com/office/powerpoint/2010/main" xmlns="" val="2053997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4" y="1219200"/>
            <a:ext cx="8552329" cy="4491142"/>
          </a:xfrm>
          <a:prstGeom prst="rect">
            <a:avLst/>
          </a:prstGeom>
          <a:noFill/>
          <a:effectLst/>
        </p:spPr>
        <p:txBody>
          <a:bodyPr wrap="square" rtlCol="0">
            <a:spAutoFit/>
          </a:bodyPr>
          <a:lstStyle/>
          <a:p>
            <a:pPr indent="457200"/>
            <a:r>
              <a:rPr lang="en-US" sz="2400" b="1" dirty="0" smtClean="0">
                <a:latin typeface="Cambria" pitchFamily="18" charset="0"/>
              </a:rPr>
              <a:t>Following the overarching principle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as with Christ, so with His body, the church</a:t>
            </a:r>
            <a:r>
              <a:rPr lang="en-US" sz="2400" b="1" i="1" dirty="0" smtClean="0">
                <a:latin typeface="Cambria" pitchFamily="18" charset="0"/>
              </a:rPr>
              <a:t>,”</a:t>
            </a:r>
            <a:r>
              <a:rPr lang="en-US" sz="2400" b="1" dirty="0" smtClean="0">
                <a:latin typeface="Cambria" pitchFamily="18" charset="0"/>
              </a:rPr>
              <a:t> Paul argues that if Christ has not been raised, but has been destined to an eternal ghostly existence without a resurrection body, then all those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Christ</a:t>
            </a:r>
            <a:r>
              <a:rPr lang="en-US" sz="2400" b="1" i="1" dirty="0" smtClean="0">
                <a:latin typeface="Cambria" pitchFamily="18" charset="0"/>
              </a:rPr>
              <a:t>”</a:t>
            </a:r>
            <a:r>
              <a:rPr lang="en-US" sz="2400" b="1" dirty="0" smtClean="0">
                <a:latin typeface="Cambria" pitchFamily="18" charset="0"/>
              </a:rPr>
              <a:t> will also perish in the same way.  </a:t>
            </a:r>
          </a:p>
          <a:p>
            <a:pPr indent="457200"/>
            <a:endParaRPr lang="en-US" sz="1000" b="1" dirty="0">
              <a:latin typeface="Cambria" pitchFamily="18" charset="0"/>
            </a:endParaRPr>
          </a:p>
          <a:p>
            <a:pPr indent="457200"/>
            <a:r>
              <a:rPr lang="en-US" sz="2400" b="1" dirty="0" smtClean="0">
                <a:latin typeface="Cambria" pitchFamily="18" charset="0"/>
              </a:rPr>
              <a:t>Without resurrection bodies, we will be unable to enjoy the blessings of the new heaven and earth, to embrace our loved ones, to enjoy the new creation fashioned for our future. </a:t>
            </a:r>
          </a:p>
          <a:p>
            <a:pPr indent="457200"/>
            <a:endParaRPr lang="en-US" sz="1000" b="1" dirty="0">
              <a:latin typeface="Cambria" pitchFamily="18" charset="0"/>
            </a:endParaRPr>
          </a:p>
          <a:p>
            <a:pPr indent="457200"/>
            <a:r>
              <a:rPr lang="en-US" sz="2400" b="1" dirty="0" smtClean="0">
                <a:latin typeface="Cambria" pitchFamily="18" charset="0"/>
              </a:rPr>
              <a:t>But, because Christ Himself has been raised, all those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Christ</a:t>
            </a:r>
            <a:r>
              <a:rPr lang="en-US" sz="2400" b="1" i="1" dirty="0" smtClean="0">
                <a:latin typeface="Cambria" pitchFamily="18" charset="0"/>
              </a:rPr>
              <a:t>”</a:t>
            </a:r>
            <a:r>
              <a:rPr lang="en-US" sz="2400" b="1" dirty="0" smtClean="0">
                <a:latin typeface="Cambria" pitchFamily="18" charset="0"/>
              </a:rPr>
              <a:t> will be raised as well.  </a:t>
            </a:r>
          </a:p>
        </p:txBody>
      </p:sp>
    </p:spTree>
    <p:extLst>
      <p:ext uri="{BB962C8B-B14F-4D97-AF65-F5344CB8AC3E}">
        <p14:creationId xmlns:p14="http://schemas.microsoft.com/office/powerpoint/2010/main" xmlns="" val="11563955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3" y="1143000"/>
            <a:ext cx="8552329" cy="5201424"/>
          </a:xfrm>
          <a:prstGeom prst="rect">
            <a:avLst/>
          </a:prstGeom>
          <a:noFill/>
          <a:effectLst/>
        </p:spPr>
        <p:txBody>
          <a:bodyPr wrap="square" rtlCol="0">
            <a:spAutoFit/>
          </a:bodyPr>
          <a:lstStyle/>
          <a:p>
            <a:pPr indent="457200"/>
            <a:r>
              <a:rPr lang="en-US" sz="2200" b="1" dirty="0" smtClean="0">
                <a:effectLst>
                  <a:outerShdw blurRad="38100" dist="38100" dir="2700000" algn="tl">
                    <a:srgbClr val="000000">
                      <a:alpha val="43137"/>
                    </a:srgbClr>
                  </a:outerShdw>
                </a:effectLst>
                <a:latin typeface="Cambria" pitchFamily="18" charset="0"/>
              </a:rPr>
              <a:t>SEVENTH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if the resurrection is false, then we are to be pitied (15:19). </a:t>
            </a:r>
            <a:r>
              <a:rPr lang="en-US" sz="2400" b="1" i="1" dirty="0" smtClean="0">
                <a:latin typeface="Cambria" pitchFamily="18" charset="0"/>
              </a:rPr>
              <a:t> </a:t>
            </a:r>
            <a:r>
              <a:rPr lang="en-US" sz="2400" b="1" dirty="0" smtClean="0">
                <a:latin typeface="Cambria" pitchFamily="18" charset="0"/>
              </a:rPr>
              <a:t>Paul puts it bluntly: </a:t>
            </a:r>
            <a:r>
              <a:rPr lang="en-US" sz="2400" b="1" i="1" dirty="0" smtClean="0">
                <a:latin typeface="Cambria" pitchFamily="18" charset="0"/>
              </a:rPr>
              <a:t>“if we have hoped in Christ in this life only, we are of all men most to be pitied.”</a:t>
            </a:r>
            <a:r>
              <a:rPr lang="en-US" sz="2400" b="1" dirty="0" smtClean="0">
                <a:latin typeface="Cambria" pitchFamily="18" charset="0"/>
              </a:rPr>
              <a:t>  </a:t>
            </a:r>
          </a:p>
          <a:p>
            <a:pPr indent="457200"/>
            <a:endParaRPr lang="en-US" sz="1000" b="1" dirty="0">
              <a:latin typeface="Cambria" pitchFamily="18" charset="0"/>
            </a:endParaRPr>
          </a:p>
          <a:p>
            <a:pPr indent="457200"/>
            <a:r>
              <a:rPr lang="en-US" sz="2400" b="1" dirty="0" smtClean="0">
                <a:latin typeface="Cambria" pitchFamily="18" charset="0"/>
              </a:rPr>
              <a:t>Because they had sacrificed and suffered so much for the gospel and had placed all of their hopes on the risen savior, Swindoll quoting David Prior says </a:t>
            </a:r>
            <a:r>
              <a:rPr lang="en-US" sz="2400" b="1" dirty="0" smtClean="0">
                <a:effectLst>
                  <a:outerShdw blurRad="38100" dist="38100" dir="2700000" algn="tl">
                    <a:srgbClr val="000000">
                      <a:alpha val="43137"/>
                    </a:srgbClr>
                  </a:outerShdw>
                </a:effectLst>
                <a:latin typeface="Cambria" pitchFamily="18" charset="0"/>
              </a:rPr>
              <a:t>. . .  </a:t>
            </a:r>
          </a:p>
          <a:p>
            <a:pPr indent="457200"/>
            <a:endParaRPr lang="en-US" sz="1000" b="1" dirty="0">
              <a:latin typeface="Cambria" pitchFamily="18" charset="0"/>
            </a:endParaRPr>
          </a:p>
          <a:p>
            <a:pPr indent="457200"/>
            <a:r>
              <a:rPr lang="en-US" sz="2400" b="1" dirty="0" smtClean="0">
                <a:latin typeface="Cambria" pitchFamily="18" charset="0"/>
              </a:rPr>
              <a:t>“Paul viewed this attitude toward Jesus resurrection          as </a:t>
            </a:r>
            <a:r>
              <a:rPr lang="en-US" sz="2400" b="1" i="1" u="sng" dirty="0" smtClean="0">
                <a:effectLst>
                  <a:outerShdw blurRad="38100" dist="38100" dir="2700000" algn="tl">
                    <a:srgbClr val="000000">
                      <a:alpha val="43137"/>
                    </a:srgbClr>
                  </a:outerShdw>
                </a:effectLst>
                <a:latin typeface="Cambria" pitchFamily="18" charset="0"/>
              </a:rPr>
              <a:t>pitiable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pathetic</a:t>
            </a:r>
            <a:r>
              <a:rPr lang="en-US" sz="2400" b="1" i="1" dirty="0" smtClean="0">
                <a:effectLst>
                  <a:outerShdw blurRad="38100" dist="38100" dir="2700000" algn="tl">
                    <a:srgbClr val="000000">
                      <a:alpha val="43137"/>
                    </a:srgbClr>
                  </a:outerShdw>
                </a:effectLst>
                <a:latin typeface="Cambria" pitchFamily="18" charset="0"/>
              </a:rPr>
              <a:t>:</a:t>
            </a:r>
            <a:r>
              <a:rPr lang="en-US" sz="2400" b="1" i="1" dirty="0" smtClean="0">
                <a:latin typeface="Cambria" pitchFamily="18" charset="0"/>
              </a:rPr>
              <a:t> </a:t>
            </a:r>
            <a:r>
              <a:rPr lang="en-US" sz="2400" b="1" dirty="0" smtClean="0">
                <a:latin typeface="Cambria" pitchFamily="18" charset="0"/>
              </a:rPr>
              <a:t>If there is no such thing as resurrection, much of Jesus teaching falls on the ground   and he is revealed to be a liar.  Yet the Corinthian Christians had set their hope on Christ as Lord of life, death and eternity.  If he was not raised from the dead, he is not Lord of anything. </a:t>
            </a:r>
            <a:endParaRPr lang="en-US" sz="1000" b="1" dirty="0">
              <a:latin typeface="Cambria" pitchFamily="18" charset="0"/>
            </a:endParaRPr>
          </a:p>
        </p:txBody>
      </p:sp>
    </p:spTree>
    <p:extLst>
      <p:ext uri="{BB962C8B-B14F-4D97-AF65-F5344CB8AC3E}">
        <p14:creationId xmlns:p14="http://schemas.microsoft.com/office/powerpoint/2010/main" xmlns="" val="28219134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3" y="1219200"/>
            <a:ext cx="8682317" cy="2092881"/>
          </a:xfrm>
          <a:prstGeom prst="rect">
            <a:avLst/>
          </a:prstGeom>
          <a:noFill/>
          <a:effectLst/>
        </p:spPr>
        <p:txBody>
          <a:bodyPr wrap="square" rtlCol="0">
            <a:spAutoFit/>
          </a:bodyPr>
          <a:lstStyle/>
          <a:p>
            <a:pPr indent="457200"/>
            <a:r>
              <a:rPr lang="en-US" sz="2400" b="1" dirty="0" smtClean="0">
                <a:latin typeface="Cambria" pitchFamily="18" charset="0"/>
              </a:rPr>
              <a:t>If life here on earth is all there is, it makes no sense to base our hope on the groundless promises of one who made empty assertions about eternity.”</a:t>
            </a:r>
          </a:p>
          <a:p>
            <a:pPr indent="457200"/>
            <a:endParaRPr lang="en-US" sz="1000" b="1" dirty="0">
              <a:latin typeface="Cambria" pitchFamily="18" charset="0"/>
            </a:endParaRPr>
          </a:p>
          <a:p>
            <a:pPr indent="457200"/>
            <a:r>
              <a:rPr lang="en-US" sz="2400" b="1" dirty="0" smtClean="0">
                <a:latin typeface="Cambria" pitchFamily="18" charset="0"/>
              </a:rPr>
              <a:t>Paul tells the Corinthians in no uncertain terms, if there is no resurrection all that we do is empty and pitiful.  </a:t>
            </a:r>
            <a:endParaRPr lang="en-US" sz="1000" b="1" dirty="0">
              <a:latin typeface="Cambria"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90800" y="3352800"/>
            <a:ext cx="3886200" cy="33762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4996428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06500"/>
            <a:ext cx="8520953" cy="54707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250" b="1" baseline="30000" dirty="0" smtClean="0">
                <a:latin typeface="Georgia" panose="02040502050405020303" pitchFamily="18" charset="0"/>
              </a:rPr>
              <a:t>20</a:t>
            </a:r>
            <a:r>
              <a:rPr lang="en-US" sz="2250" i="1" dirty="0" smtClean="0">
                <a:latin typeface="Georgia" panose="02040502050405020303" pitchFamily="18" charset="0"/>
              </a:rPr>
              <a:t>But </a:t>
            </a:r>
            <a:r>
              <a:rPr lang="en-US" sz="2250" i="1" dirty="0">
                <a:latin typeface="Georgia" panose="02040502050405020303" pitchFamily="18" charset="0"/>
              </a:rPr>
              <a:t>now Christ is risen from the dead, and has become the firstfruits of those who have fallen asleep.  </a:t>
            </a:r>
            <a:r>
              <a:rPr lang="en-US" sz="2250" b="1" baseline="30000" dirty="0" smtClean="0">
                <a:latin typeface="Georgia" panose="02040502050405020303" pitchFamily="18" charset="0"/>
              </a:rPr>
              <a:t>21</a:t>
            </a:r>
            <a:r>
              <a:rPr lang="en-US" sz="2250" i="1" dirty="0" smtClean="0">
                <a:latin typeface="Georgia" panose="02040502050405020303" pitchFamily="18" charset="0"/>
              </a:rPr>
              <a:t>For</a:t>
            </a:r>
            <a:r>
              <a:rPr lang="en-US" sz="2250" i="1" dirty="0">
                <a:latin typeface="Georgia" panose="02040502050405020303" pitchFamily="18" charset="0"/>
              </a:rPr>
              <a:t> since by man came death, by Man also came the resurrection of the dead.  </a:t>
            </a:r>
            <a:r>
              <a:rPr lang="en-US" sz="2250" b="1" baseline="30000" dirty="0" smtClean="0">
                <a:latin typeface="Georgia" panose="02040502050405020303" pitchFamily="18" charset="0"/>
              </a:rPr>
              <a:t>22</a:t>
            </a:r>
            <a:r>
              <a:rPr lang="en-US" sz="2250" i="1" dirty="0" smtClean="0">
                <a:latin typeface="Georgia" panose="02040502050405020303" pitchFamily="18" charset="0"/>
              </a:rPr>
              <a:t>For </a:t>
            </a:r>
            <a:r>
              <a:rPr lang="en-US" sz="2250" i="1" dirty="0">
                <a:latin typeface="Georgia" panose="02040502050405020303" pitchFamily="18" charset="0"/>
              </a:rPr>
              <a:t>as in Adam all die, even so in Christ all shall be made alive.  </a:t>
            </a:r>
            <a:r>
              <a:rPr lang="en-US" sz="2250" b="1" baseline="30000" dirty="0" smtClean="0">
                <a:latin typeface="Georgia" panose="02040502050405020303" pitchFamily="18" charset="0"/>
              </a:rPr>
              <a:t>23</a:t>
            </a:r>
            <a:r>
              <a:rPr lang="en-US" sz="2250" i="1" dirty="0" smtClean="0">
                <a:latin typeface="Georgia" panose="02040502050405020303" pitchFamily="18" charset="0"/>
              </a:rPr>
              <a:t>But</a:t>
            </a:r>
            <a:r>
              <a:rPr lang="en-US" sz="2250" i="1" dirty="0">
                <a:latin typeface="Georgia" panose="02040502050405020303" pitchFamily="18" charset="0"/>
              </a:rPr>
              <a:t> each one in his own order: Christ the firstfruits, afterward those who are Christ’s at His coming.  </a:t>
            </a:r>
            <a:r>
              <a:rPr lang="en-US" sz="2250" b="1" baseline="30000" dirty="0" smtClean="0">
                <a:latin typeface="Georgia" panose="02040502050405020303" pitchFamily="18" charset="0"/>
              </a:rPr>
              <a:t>24</a:t>
            </a:r>
            <a:r>
              <a:rPr lang="en-US" sz="2250" i="1" dirty="0" smtClean="0">
                <a:latin typeface="Georgia" panose="02040502050405020303" pitchFamily="18" charset="0"/>
              </a:rPr>
              <a:t>Then </a:t>
            </a:r>
            <a:r>
              <a:rPr lang="en-US" sz="2250" i="1" dirty="0">
                <a:latin typeface="Georgia" panose="02040502050405020303" pitchFamily="18" charset="0"/>
              </a:rPr>
              <a:t>comes    the end, when He delivers the kingdom to God the Father, when He puts an end to all rule and all authority and power.  </a:t>
            </a:r>
            <a:r>
              <a:rPr lang="en-US" sz="2250" b="1" baseline="30000" dirty="0" smtClean="0">
                <a:latin typeface="Georgia" panose="02040502050405020303" pitchFamily="18" charset="0"/>
              </a:rPr>
              <a:t>25</a:t>
            </a:r>
            <a:r>
              <a:rPr lang="en-US" sz="2250" i="1" dirty="0" smtClean="0">
                <a:latin typeface="Georgia" panose="02040502050405020303" pitchFamily="18" charset="0"/>
              </a:rPr>
              <a:t>For </a:t>
            </a:r>
            <a:r>
              <a:rPr lang="en-US" sz="2250" i="1" dirty="0">
                <a:latin typeface="Georgia" panose="02040502050405020303" pitchFamily="18" charset="0"/>
              </a:rPr>
              <a:t>He must reign till He has put all enemies under His feet.  </a:t>
            </a:r>
            <a:r>
              <a:rPr lang="en-US" sz="2250" b="1" baseline="30000" dirty="0" smtClean="0">
                <a:latin typeface="Georgia" panose="02040502050405020303" pitchFamily="18" charset="0"/>
              </a:rPr>
              <a:t>26</a:t>
            </a:r>
            <a:r>
              <a:rPr lang="en-US" sz="2250" i="1" dirty="0" smtClean="0">
                <a:latin typeface="Georgia" panose="02040502050405020303" pitchFamily="18" charset="0"/>
              </a:rPr>
              <a:t>The </a:t>
            </a:r>
            <a:r>
              <a:rPr lang="en-US" sz="2250" i="1" dirty="0">
                <a:latin typeface="Georgia" panose="02040502050405020303" pitchFamily="18" charset="0"/>
              </a:rPr>
              <a:t>last enemy that will be destroyed is death.  </a:t>
            </a:r>
            <a:r>
              <a:rPr lang="en-US" sz="2250" b="1" baseline="30000" dirty="0" smtClean="0">
                <a:latin typeface="Georgia" panose="02040502050405020303" pitchFamily="18" charset="0"/>
              </a:rPr>
              <a:t>27</a:t>
            </a:r>
            <a:r>
              <a:rPr lang="en-US" sz="2250" i="1" dirty="0" smtClean="0">
                <a:latin typeface="Georgia" panose="02040502050405020303" pitchFamily="18" charset="0"/>
              </a:rPr>
              <a:t>For</a:t>
            </a:r>
            <a:r>
              <a:rPr lang="en-US" sz="2250" i="1" dirty="0">
                <a:latin typeface="Georgia" panose="02040502050405020303" pitchFamily="18" charset="0"/>
              </a:rPr>
              <a:t> “He has put all things under His feet.”  But when He says “all things are put under Him,” it is evident that He who put all things under Him is excepted.  </a:t>
            </a:r>
            <a:r>
              <a:rPr lang="en-US" sz="2250" b="1" baseline="30000" dirty="0" smtClean="0">
                <a:latin typeface="Georgia" panose="02040502050405020303" pitchFamily="18" charset="0"/>
              </a:rPr>
              <a:t>28</a:t>
            </a:r>
            <a:r>
              <a:rPr lang="en-US" sz="2250" i="1" dirty="0" smtClean="0">
                <a:latin typeface="Georgia" panose="02040502050405020303" pitchFamily="18" charset="0"/>
              </a:rPr>
              <a:t>Now </a:t>
            </a:r>
            <a:r>
              <a:rPr lang="en-US" sz="2250" i="1" dirty="0">
                <a:latin typeface="Georgia" panose="02040502050405020303" pitchFamily="18" charset="0"/>
              </a:rPr>
              <a:t>when all things are made subject to Him, then the Son Himself will also be subject to Him who put all things under Him, that God may be all in all.</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119321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84729"/>
            <a:ext cx="8552329" cy="5355312"/>
          </a:xfrm>
          <a:prstGeom prst="rect">
            <a:avLst/>
          </a:prstGeom>
          <a:noFill/>
          <a:effectLst/>
        </p:spPr>
        <p:txBody>
          <a:bodyPr wrap="square" rtlCol="0">
            <a:spAutoFit/>
          </a:bodyPr>
          <a:lstStyle/>
          <a:p>
            <a:pPr indent="457200"/>
            <a:r>
              <a:rPr lang="en-US" sz="2400" b="1" dirty="0">
                <a:latin typeface="Cambria" pitchFamily="18" charset="0"/>
              </a:rPr>
              <a:t>Having </a:t>
            </a:r>
            <a:r>
              <a:rPr lang="en-US" sz="2400" b="1" dirty="0" smtClean="0">
                <a:latin typeface="Cambria" pitchFamily="18" charset="0"/>
              </a:rPr>
              <a:t>given, </a:t>
            </a:r>
            <a:r>
              <a:rPr lang="en-US" sz="2400" b="1" dirty="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15:12-19</a:t>
            </a:r>
            <a:r>
              <a:rPr lang="en-US" sz="2400" b="1" dirty="0" smtClean="0">
                <a:latin typeface="Cambria" pitchFamily="18" charset="0"/>
              </a:rPr>
              <a:t>, a tragic answer to the question, </a:t>
            </a:r>
            <a:r>
              <a:rPr lang="en-US" sz="2400" b="1" i="1" dirty="0" smtClean="0">
                <a:latin typeface="Cambria" pitchFamily="18" charset="0"/>
              </a:rPr>
              <a:t>“What if there were no resurrection?”</a:t>
            </a:r>
            <a:r>
              <a:rPr lang="en-US" sz="2400" b="1" dirty="0" smtClean="0">
                <a:latin typeface="Cambria" pitchFamily="18" charset="0"/>
              </a:rPr>
              <a:t> Paul does an about face.  With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but now</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15:20</a:t>
            </a:r>
            <a:r>
              <a:rPr lang="en-US" sz="2400" b="1" dirty="0" smtClean="0">
                <a:latin typeface="Cambria" pitchFamily="18" charset="0"/>
              </a:rPr>
              <a:t>), shifting from the hypothetical to the factual, from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what if</a:t>
            </a:r>
            <a:r>
              <a:rPr lang="en-US" sz="2400" b="1" i="1" dirty="0" smtClean="0">
                <a:latin typeface="Cambria" pitchFamily="18" charset="0"/>
              </a:rPr>
              <a:t>” </a:t>
            </a:r>
            <a:r>
              <a:rPr lang="en-US" sz="2400" b="1" i="1" dirty="0">
                <a:latin typeface="Cambria" pitchFamily="18" charset="0"/>
              </a:rPr>
              <a:t>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what is</a:t>
            </a:r>
            <a:r>
              <a:rPr lang="en-US" sz="2400" b="1" i="1" dirty="0" smtClean="0">
                <a:latin typeface="Cambria" pitchFamily="18" charset="0"/>
              </a:rPr>
              <a:t>.”</a:t>
            </a:r>
          </a:p>
          <a:p>
            <a:pPr indent="457200"/>
            <a:endParaRPr lang="en-US" sz="1000" b="1" dirty="0">
              <a:latin typeface="Cambria" pitchFamily="18" charset="0"/>
            </a:endParaRPr>
          </a:p>
          <a:p>
            <a:pPr indent="457200"/>
            <a:r>
              <a:rPr lang="en-US" sz="2400" b="1" dirty="0" smtClean="0">
                <a:latin typeface="Cambria" pitchFamily="18" charset="0"/>
              </a:rPr>
              <a:t>Paul says, </a:t>
            </a:r>
            <a:r>
              <a:rPr lang="en-US" sz="2400" b="1" i="1" dirty="0" smtClean="0">
                <a:latin typeface="Cambria" pitchFamily="18" charset="0"/>
              </a:rPr>
              <a:t>“</a:t>
            </a:r>
            <a:r>
              <a:rPr lang="en-US" sz="2400" b="1" i="1" dirty="0">
                <a:latin typeface="Cambria" panose="02040503050406030204" pitchFamily="18" charset="0"/>
                <a:ea typeface="Cambria" panose="02040503050406030204" pitchFamily="18" charset="0"/>
              </a:rPr>
              <a:t>But now Christ is risen from the </a:t>
            </a:r>
            <a:r>
              <a:rPr lang="en-US" sz="2400" b="1" i="1" dirty="0" smtClean="0">
                <a:latin typeface="Cambria" panose="02040503050406030204" pitchFamily="18" charset="0"/>
                <a:ea typeface="Cambria" panose="02040503050406030204" pitchFamily="18" charset="0"/>
              </a:rPr>
              <a:t>dead, and has </a:t>
            </a:r>
            <a:r>
              <a:rPr lang="en-US" sz="2400" b="1" i="1" dirty="0">
                <a:latin typeface="Cambria" panose="02040503050406030204" pitchFamily="18" charset="0"/>
                <a:ea typeface="Cambria" panose="02040503050406030204" pitchFamily="18" charset="0"/>
              </a:rPr>
              <a:t>become the </a:t>
            </a:r>
            <a:r>
              <a:rPr lang="en-US" sz="2400" b="1" i="1" dirty="0" smtClean="0">
                <a:latin typeface="Cambria" panose="02040503050406030204" pitchFamily="18" charset="0"/>
                <a:ea typeface="Cambria" panose="02040503050406030204" pitchFamily="18" charset="0"/>
              </a:rPr>
              <a:t>first fruits </a:t>
            </a:r>
            <a:r>
              <a:rPr lang="en-US" sz="2400" b="1" i="1" dirty="0">
                <a:latin typeface="Cambria" panose="02040503050406030204" pitchFamily="18" charset="0"/>
                <a:ea typeface="Cambria" panose="02040503050406030204" pitchFamily="18" charset="0"/>
              </a:rPr>
              <a:t>of those who </a:t>
            </a:r>
            <a:r>
              <a:rPr lang="en-US" sz="2400" b="1" i="1" dirty="0" smtClean="0">
                <a:latin typeface="Cambria" panose="02040503050406030204" pitchFamily="18" charset="0"/>
                <a:ea typeface="Cambria" panose="02040503050406030204" pitchFamily="18" charset="0"/>
              </a:rPr>
              <a:t>are asleep.”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15:20</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 </a:t>
            </a:r>
          </a:p>
          <a:p>
            <a:pPr indent="457200"/>
            <a:endParaRPr lang="en-US" sz="1000" b="1" dirty="0">
              <a:latin typeface="Cambria" pitchFamily="18" charset="0"/>
            </a:endParaRPr>
          </a:p>
          <a:p>
            <a:pPr indent="457200"/>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Those </a:t>
            </a:r>
            <a:r>
              <a:rPr lang="en-US" sz="2400" b="1" i="1" dirty="0">
                <a:effectLst>
                  <a:outerShdw blurRad="38100" dist="38100" dir="2700000" algn="tl">
                    <a:srgbClr val="000000">
                      <a:alpha val="43137"/>
                    </a:srgbClr>
                  </a:outerShdw>
                </a:effectLst>
                <a:latin typeface="Cambria" pitchFamily="18" charset="0"/>
              </a:rPr>
              <a:t>who are asleep</a:t>
            </a:r>
            <a:r>
              <a:rPr lang="en-US" sz="2400" b="1" i="1" dirty="0" smtClean="0">
                <a:latin typeface="Cambria" pitchFamily="18" charset="0"/>
              </a:rPr>
              <a:t>”</a:t>
            </a:r>
            <a:r>
              <a:rPr lang="en-US" sz="2400" b="1" dirty="0" smtClean="0">
                <a:latin typeface="Cambria" pitchFamily="18" charset="0"/>
              </a:rPr>
              <a:t> is Paul’s favorite euphemism for believers who have died. </a:t>
            </a:r>
          </a:p>
          <a:p>
            <a:pPr indent="457200"/>
            <a:endParaRPr lang="en-US" sz="1000" b="1" dirty="0">
              <a:latin typeface="Cambria" pitchFamily="18" charset="0"/>
            </a:endParaRPr>
          </a:p>
          <a:p>
            <a:pPr indent="457200"/>
            <a:r>
              <a:rPr lang="en-US" sz="2400" b="1" dirty="0" smtClean="0">
                <a:latin typeface="Cambria" pitchFamily="18" charset="0"/>
              </a:rPr>
              <a:t>It is not our souls that sleep, once we die our immaterial parts are absent from the body and the earthly realm, and are immediately taken into the presence of the Lord in a place of peace and paradise (</a:t>
            </a:r>
            <a:r>
              <a:rPr lang="en-US" sz="2400" b="1" dirty="0" smtClean="0">
                <a:effectLst>
                  <a:outerShdw blurRad="38100" dist="38100" dir="2700000" algn="tl">
                    <a:srgbClr val="000000">
                      <a:alpha val="43137"/>
                    </a:srgbClr>
                  </a:outerShdw>
                </a:effectLst>
                <a:latin typeface="Cambria" pitchFamily="18" charset="0"/>
              </a:rPr>
              <a:t>Luke 23:43; Phil. 1:21, 23; 2Cor. 5:6, 8; 12:4</a:t>
            </a:r>
            <a:r>
              <a:rPr lang="en-US" sz="2400" b="1" dirty="0" smtClean="0">
                <a:latin typeface="Cambria" pitchFamily="18" charset="0"/>
              </a:rPr>
              <a:t>). </a:t>
            </a:r>
          </a:p>
        </p:txBody>
      </p:sp>
    </p:spTree>
    <p:extLst>
      <p:ext uri="{BB962C8B-B14F-4D97-AF65-F5344CB8AC3E}">
        <p14:creationId xmlns:p14="http://schemas.microsoft.com/office/powerpoint/2010/main" xmlns="" val="5659617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38100"/>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37296" y="861061"/>
            <a:ext cx="8609480" cy="5824671"/>
          </a:xfrm>
          <a:prstGeom prst="rect">
            <a:avLst/>
          </a:prstGeom>
          <a:noFill/>
          <a:effectLst/>
        </p:spPr>
        <p:txBody>
          <a:bodyPr wrap="square" rtlCol="0">
            <a:spAutoFit/>
          </a:bodyPr>
          <a:lstStyle/>
          <a:p>
            <a:pPr indent="457200">
              <a:tabLst>
                <a:tab pos="457200" algn="l"/>
              </a:tabLst>
            </a:pPr>
            <a:r>
              <a:rPr lang="en-US" sz="2200" b="1" dirty="0" smtClean="0">
                <a:latin typeface="Cambria" panose="02040503050406030204" pitchFamily="18" charset="0"/>
                <a:ea typeface="Cambria" panose="02040503050406030204" pitchFamily="18" charset="0"/>
              </a:rPr>
              <a:t>As we continue our study in First</a:t>
            </a:r>
            <a:r>
              <a:rPr lang="en-US" sz="2200" b="1" dirty="0" smtClean="0">
                <a:solidFill>
                  <a:srgbClr val="C00000"/>
                </a:solidFill>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Corinthians, we want to remember that the theme of this letter revolves around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200" b="1" dirty="0" smtClean="0">
                <a:latin typeface="Cambria" panose="02040503050406030204" pitchFamily="18" charset="0"/>
                <a:ea typeface="Cambria" panose="02040503050406030204" pitchFamily="18" charset="0"/>
              </a:rPr>
              <a:t>in the local church and how it influences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200" b="1" i="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 </a:t>
            </a:r>
            <a:r>
              <a:rPr lang="en-US" sz="2200" b="1" i="1" dirty="0" smtClean="0">
                <a:latin typeface="Cambria" panose="02040503050406030204" pitchFamily="18" charset="0"/>
                <a:ea typeface="Cambria" panose="02040503050406030204" pitchFamily="18" charset="0"/>
              </a:rPr>
              <a:t>and</a:t>
            </a:r>
            <a:r>
              <a:rPr lang="en-US" sz="2200" b="1" dirty="0" smtClean="0">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latin typeface="Cambria" panose="02040503050406030204" pitchFamily="18" charset="0"/>
                <a:ea typeface="Cambria" panose="02040503050406030204" pitchFamily="18" charset="0"/>
              </a:rPr>
              <a:t>Again, the primary issue in the church at Corinth was </a:t>
            </a:r>
            <a:r>
              <a:rPr lang="en-US" sz="2200" b="1" i="1" dirty="0" smtClean="0">
                <a:latin typeface="Cambria" panose="02040503050406030204" pitchFamily="18" charset="0"/>
                <a:ea typeface="Cambria" panose="02040503050406030204" pitchFamily="18" charset="0"/>
              </a:rPr>
              <a:t>“</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200" b="1" i="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 – the development of Holy character and the application of Christian principles and discipline on an individual and corporate level.  So the corrective in this letter is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200" b="1" dirty="0" smtClean="0">
                <a:latin typeface="Cambria" panose="02040503050406030204" pitchFamily="18" charset="0"/>
                <a:ea typeface="Cambria" panose="02040503050406030204" pitchFamily="18" charset="0"/>
              </a:rPr>
              <a:t> rather than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200" b="1" i="1" dirty="0" smtClean="0">
                <a:latin typeface="Cambria" panose="02040503050406030204" pitchFamily="18" charset="0"/>
                <a:ea typeface="Cambria" panose="02040503050406030204" pitchFamily="18" charset="0"/>
              </a:rPr>
              <a:t>.</a:t>
            </a:r>
            <a:endParaRPr lang="en-US" sz="22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250" b="1" dirty="0" smtClean="0"/>
              <a:t>	</a:t>
            </a:r>
            <a:r>
              <a:rPr lang="en-US" sz="2200" b="1" dirty="0">
                <a:latin typeface="Cambria" panose="02040503050406030204" pitchFamily="18" charset="0"/>
                <a:ea typeface="Cambria" panose="02040503050406030204" pitchFamily="18" charset="0"/>
              </a:rPr>
              <a:t>In this study, Paul addresses some doubts and misconceptions the </a:t>
            </a:r>
            <a:r>
              <a:rPr lang="en-US" sz="2200" b="1" dirty="0" smtClean="0">
                <a:latin typeface="Cambria" panose="02040503050406030204" pitchFamily="18" charset="0"/>
                <a:ea typeface="Cambria" panose="02040503050406030204" pitchFamily="18" charset="0"/>
              </a:rPr>
              <a:t>Corinthians </a:t>
            </a:r>
            <a:r>
              <a:rPr lang="en-US" sz="2200" b="1" dirty="0">
                <a:latin typeface="Cambria" panose="02040503050406030204" pitchFamily="18" charset="0"/>
                <a:ea typeface="Cambria" panose="02040503050406030204" pitchFamily="18" charset="0"/>
              </a:rPr>
              <a:t>have about the resurrection of the </a:t>
            </a:r>
            <a:r>
              <a:rPr lang="en-US" sz="2200" b="1" dirty="0" smtClean="0">
                <a:latin typeface="Cambria" panose="02040503050406030204" pitchFamily="18" charset="0"/>
                <a:ea typeface="Cambria" panose="02040503050406030204" pitchFamily="18" charset="0"/>
              </a:rPr>
              <a:t>dead, and he reinforces </a:t>
            </a:r>
            <a:r>
              <a:rPr lang="en-US" sz="2200" b="1" dirty="0">
                <a:latin typeface="Cambria" panose="02040503050406030204" pitchFamily="18" charset="0"/>
                <a:ea typeface="Cambria" panose="02040503050406030204" pitchFamily="18" charset="0"/>
              </a:rPr>
              <a:t>its importance to the Christian belief.  </a:t>
            </a:r>
            <a:r>
              <a:rPr lang="en-US" sz="2200" b="1" dirty="0" smtClean="0">
                <a:latin typeface="Cambria" panose="02040503050406030204" pitchFamily="18" charset="0"/>
                <a:ea typeface="Cambria" panose="02040503050406030204" pitchFamily="18" charset="0"/>
              </a:rPr>
              <a:t>Emphasizes </a:t>
            </a:r>
            <a:r>
              <a:rPr lang="en-US" sz="2200" b="1" dirty="0">
                <a:latin typeface="Cambria" panose="02040503050406030204" pitchFamily="18" charset="0"/>
                <a:ea typeface="Cambria" panose="02040503050406030204" pitchFamily="18" charset="0"/>
              </a:rPr>
              <a:t>the certainty of </a:t>
            </a:r>
            <a:r>
              <a:rPr lang="en-US" sz="2200" b="1" dirty="0" smtClean="0">
                <a:latin typeface="Cambria" panose="02040503050406030204" pitchFamily="18" charset="0"/>
                <a:ea typeface="Cambria" panose="02040503050406030204" pitchFamily="18" charset="0"/>
              </a:rPr>
              <a:t>Christ </a:t>
            </a:r>
            <a:r>
              <a:rPr lang="en-US" sz="2200" b="1" dirty="0">
                <a:latin typeface="Cambria" panose="02040503050406030204" pitchFamily="18" charset="0"/>
                <a:ea typeface="Cambria" panose="02040503050406030204" pitchFamily="18" charset="0"/>
              </a:rPr>
              <a:t>resurrection, the order of </a:t>
            </a:r>
            <a:r>
              <a:rPr lang="en-US" sz="2200" b="1" dirty="0" smtClean="0">
                <a:latin typeface="Cambria" panose="02040503050406030204" pitchFamily="18" charset="0"/>
                <a:ea typeface="Cambria" panose="02040503050406030204" pitchFamily="18" charset="0"/>
              </a:rPr>
              <a:t>resurrection</a:t>
            </a:r>
            <a:r>
              <a:rPr lang="en-US" sz="2200" b="1" dirty="0">
                <a:latin typeface="Cambria" panose="02040503050406030204" pitchFamily="18" charset="0"/>
                <a:ea typeface="Cambria" panose="02040503050406030204" pitchFamily="18" charset="0"/>
              </a:rPr>
              <a:t>, and the consequences of denying </a:t>
            </a:r>
            <a:r>
              <a:rPr lang="en-US" sz="2200" b="1" dirty="0" smtClean="0">
                <a:latin typeface="Cambria" panose="02040503050406030204" pitchFamily="18" charset="0"/>
                <a:ea typeface="Cambria" panose="02040503050406030204" pitchFamily="18" charset="0"/>
              </a:rPr>
              <a:t>the resurrection.  He </a:t>
            </a:r>
            <a:r>
              <a:rPr lang="en-US" sz="2200" b="1" dirty="0">
                <a:latin typeface="Cambria" panose="02040503050406030204" pitchFamily="18" charset="0"/>
                <a:ea typeface="Cambria" panose="02040503050406030204" pitchFamily="18" charset="0"/>
              </a:rPr>
              <a:t>also calls for a moral and spiritual awakening and </a:t>
            </a:r>
            <a:r>
              <a:rPr lang="en-US" sz="2200" b="1" dirty="0" smtClean="0">
                <a:latin typeface="Cambria" panose="02040503050406030204" pitchFamily="18" charset="0"/>
                <a:ea typeface="Cambria" panose="02040503050406030204" pitchFamily="18" charset="0"/>
              </a:rPr>
              <a:t>gives a warns </a:t>
            </a:r>
            <a:r>
              <a:rPr lang="en-US" sz="2200" b="1" dirty="0">
                <a:latin typeface="Cambria" panose="02040503050406030204" pitchFamily="18" charset="0"/>
                <a:ea typeface="Cambria" panose="02040503050406030204" pitchFamily="18" charset="0"/>
              </a:rPr>
              <a:t>against the destructive influences of incorrect beliefs and behaviors</a:t>
            </a:r>
            <a:r>
              <a:rPr lang="en-US" sz="2200" b="1" dirty="0" smtClean="0">
                <a:latin typeface="Cambria" panose="02040503050406030204" pitchFamily="18" charset="0"/>
                <a:ea typeface="Cambria" panose="02040503050406030204" pitchFamily="18" charset="0"/>
              </a:rPr>
              <a:t>. </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6620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4" y="1143000"/>
            <a:ext cx="8668871" cy="5355312"/>
          </a:xfrm>
          <a:prstGeom prst="rect">
            <a:avLst/>
          </a:prstGeom>
          <a:noFill/>
          <a:effectLst/>
        </p:spPr>
        <p:txBody>
          <a:bodyPr wrap="square" rtlCol="0">
            <a:spAutoFit/>
          </a:bodyPr>
          <a:lstStyle/>
          <a:p>
            <a:pPr indent="457200"/>
            <a:r>
              <a:rPr lang="en-US" sz="2400" b="1" dirty="0" smtClean="0">
                <a:latin typeface="Cambria" pitchFamily="18" charset="0"/>
              </a:rPr>
              <a:t>We will be fully conscious, pleasantly content, but yet incomplete.  Because our bodies will be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sleeping</a:t>
            </a:r>
            <a:r>
              <a:rPr lang="en-US" sz="2400" b="1" i="1" dirty="0" smtClean="0">
                <a:latin typeface="Cambria" pitchFamily="18" charset="0"/>
              </a:rPr>
              <a:t>”</a:t>
            </a:r>
            <a:r>
              <a:rPr lang="en-US" sz="2400" b="1" dirty="0" smtClean="0">
                <a:latin typeface="Cambria" pitchFamily="18" charset="0"/>
              </a:rPr>
              <a:t> in the grave, awaiting resurrection. </a:t>
            </a:r>
          </a:p>
          <a:p>
            <a:pPr indent="457200"/>
            <a:endParaRPr lang="en-US" sz="1000" b="1" dirty="0">
              <a:latin typeface="Cambria" pitchFamily="18" charset="0"/>
            </a:endParaRPr>
          </a:p>
          <a:p>
            <a:pPr indent="457200"/>
            <a:r>
              <a:rPr lang="en-US" sz="2400" b="1" dirty="0" smtClean="0">
                <a:latin typeface="Cambria" pitchFamily="18" charset="0"/>
              </a:rPr>
              <a:t>Our salvation will only be complete when both our immaterial and material parts are reunited– the long awaited redemption of our bodies (</a:t>
            </a:r>
            <a:r>
              <a:rPr lang="en-US" sz="2400" b="1" dirty="0" smtClean="0">
                <a:effectLst>
                  <a:outerShdw blurRad="38100" dist="38100" dir="2700000" algn="tl">
                    <a:srgbClr val="000000">
                      <a:alpha val="43137"/>
                    </a:srgbClr>
                  </a:outerShdw>
                </a:effectLst>
                <a:latin typeface="Cambria" pitchFamily="18" charset="0"/>
              </a:rPr>
              <a:t>Rom. 8:23</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endParaRPr>
          </a:p>
          <a:p>
            <a:pPr indent="457200"/>
            <a:endParaRPr lang="en-US" sz="1000" b="1" dirty="0">
              <a:latin typeface="Cambria" pitchFamily="18" charset="0"/>
            </a:endParaRPr>
          </a:p>
          <a:p>
            <a:pPr indent="457200"/>
            <a:r>
              <a:rPr lang="en-US" sz="2400" b="1" dirty="0" smtClean="0">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“first fruit”</a:t>
            </a:r>
            <a:r>
              <a:rPr lang="en-US" sz="2400" b="1" dirty="0" smtClean="0">
                <a:latin typeface="Cambria" pitchFamily="18" charset="0"/>
              </a:rPr>
              <a:t> of our resurrection is the resurrection of Jesus Christ. </a:t>
            </a:r>
          </a:p>
          <a:p>
            <a:pPr indent="457200"/>
            <a:endParaRPr lang="en-US" sz="1000" b="1" dirty="0">
              <a:latin typeface="Cambria" pitchFamily="18" charset="0"/>
            </a:endParaRPr>
          </a:p>
          <a:p>
            <a:pPr indent="457200"/>
            <a:r>
              <a:rPr lang="en-US" sz="2400" b="1" dirty="0" smtClean="0">
                <a:latin typeface="Cambria" pitchFamily="18" charset="0"/>
              </a:rPr>
              <a:t>Barclay explains the background </a:t>
            </a:r>
            <a:r>
              <a:rPr lang="en-US" sz="2400" b="1" dirty="0">
                <a:latin typeface="Cambria" pitchFamily="18" charset="0"/>
              </a:rPr>
              <a:t>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first fruit</a:t>
            </a:r>
            <a:r>
              <a:rPr lang="en-US" sz="2400" b="1" i="1" dirty="0" smtClean="0">
                <a:latin typeface="Cambria" pitchFamily="18" charset="0"/>
              </a:rPr>
              <a:t>”</a:t>
            </a:r>
            <a:r>
              <a:rPr lang="en-US" sz="2400" b="1" dirty="0" smtClean="0">
                <a:latin typeface="Cambria" pitchFamily="18" charset="0"/>
              </a:rPr>
              <a:t> from </a:t>
            </a:r>
            <a:r>
              <a:rPr lang="en-US" sz="2400" b="1" dirty="0" smtClean="0">
                <a:effectLst>
                  <a:outerShdw blurRad="38100" dist="38100" dir="2700000" algn="tl">
                    <a:srgbClr val="000000">
                      <a:alpha val="43137"/>
                    </a:srgbClr>
                  </a:outerShdw>
                </a:effectLst>
                <a:latin typeface="Cambria" pitchFamily="18" charset="0"/>
              </a:rPr>
              <a:t>Lev. 23:10-11</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submitting </a:t>
            </a:r>
            <a:r>
              <a:rPr lang="en-US" sz="2400" b="1" dirty="0">
                <a:latin typeface="Cambria" panose="02040503050406030204" pitchFamily="18" charset="0"/>
                <a:ea typeface="Cambria" panose="02040503050406030204" pitchFamily="18" charset="0"/>
              </a:rPr>
              <a:t>that once the barley is gathered, threshed, parched, </a:t>
            </a:r>
            <a:r>
              <a:rPr lang="en-US" sz="2400" b="1" dirty="0" smtClean="0">
                <a:latin typeface="Cambria" panose="02040503050406030204" pitchFamily="18" charset="0"/>
                <a:ea typeface="Cambria" panose="02040503050406030204" pitchFamily="18" charset="0"/>
              </a:rPr>
              <a:t>grounded </a:t>
            </a:r>
            <a:r>
              <a:rPr lang="en-US" sz="2400" b="1" dirty="0">
                <a:latin typeface="Cambria" panose="02040503050406030204" pitchFamily="18" charset="0"/>
                <a:ea typeface="Cambria" panose="02040503050406030204" pitchFamily="18" charset="0"/>
              </a:rPr>
              <a:t>and made into flour it is then offered to God as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fruit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offering.  Only after this process could it be brought, sold, and made into bread. </a:t>
            </a:r>
            <a:endParaRPr lang="en-US" sz="24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0847623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5" y="1219200"/>
            <a:ext cx="8583706" cy="550920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fruit</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was </a:t>
            </a:r>
            <a:r>
              <a:rPr lang="en-US" sz="2400" b="1" dirty="0" smtClean="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sign of the harvest to come; just as the Resurrection of Jesus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a sign of the resurrection of all believers which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to come.” </a:t>
            </a:r>
          </a:p>
          <a:p>
            <a:pPr indent="457200"/>
            <a:endParaRPr lang="en-US" sz="1000" b="1" dirty="0">
              <a:latin typeface="Cambria" pitchFamily="18" charset="0"/>
            </a:endParaRPr>
          </a:p>
          <a:p>
            <a:pPr indent="457200"/>
            <a:r>
              <a:rPr lang="en-US" sz="2400" b="1" dirty="0" smtClean="0">
                <a:latin typeface="Cambria" pitchFamily="18" charset="0"/>
              </a:rPr>
              <a:t>The outcome of Jesus resurrection is that – the death that entered the world through the sin of Adam was reversed by Christ’s resurrection from the dead. </a:t>
            </a:r>
            <a:endPar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endParaRPr>
          </a:p>
          <a:p>
            <a:pPr indent="457200"/>
            <a:endParaRPr lang="en-US" sz="1000" b="1" dirty="0">
              <a:latin typeface="Cambria" pitchFamily="18" charset="0"/>
            </a:endParaRPr>
          </a:p>
          <a:p>
            <a:pPr indent="457200"/>
            <a:r>
              <a:rPr lang="en-US" sz="2400" b="1" dirty="0" smtClean="0">
                <a:latin typeface="Cambria" pitchFamily="18" charset="0"/>
              </a:rPr>
              <a:t>All humanity born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Adam</a:t>
            </a:r>
            <a:r>
              <a:rPr lang="en-US" sz="2400" b="1" i="1" dirty="0" smtClean="0">
                <a:latin typeface="Cambria" pitchFamily="18" charset="0"/>
              </a:rPr>
              <a:t>”</a:t>
            </a:r>
            <a:r>
              <a:rPr lang="en-US" sz="2400" b="1" dirty="0" smtClean="0">
                <a:latin typeface="Cambria" pitchFamily="18" charset="0"/>
              </a:rPr>
              <a:t> are born in a state of mortality, destined to die.  However, all who are born again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Christ</a:t>
            </a:r>
            <a:r>
              <a:rPr lang="en-US" sz="2400" b="1" i="1" dirty="0" smtClean="0">
                <a:latin typeface="Cambria" pitchFamily="18" charset="0"/>
              </a:rPr>
              <a:t>,”</a:t>
            </a:r>
            <a:r>
              <a:rPr lang="en-US" sz="2400" b="1" dirty="0" smtClean="0">
                <a:latin typeface="Cambria" pitchFamily="18" charset="0"/>
              </a:rPr>
              <a:t> by the baptism of the Holy Spirit (</a:t>
            </a:r>
            <a:r>
              <a:rPr lang="en-US" sz="2400" b="1" dirty="0" smtClean="0">
                <a:effectLst>
                  <a:outerShdw blurRad="38100" dist="38100" dir="2700000" algn="tl">
                    <a:srgbClr val="000000">
                      <a:alpha val="43137"/>
                    </a:srgbClr>
                  </a:outerShdw>
                </a:effectLst>
                <a:latin typeface="Cambria" pitchFamily="18" charset="0"/>
              </a:rPr>
              <a:t>12:13</a:t>
            </a:r>
            <a:r>
              <a:rPr lang="en-US" sz="2400" b="1" dirty="0" smtClean="0">
                <a:latin typeface="Cambria" pitchFamily="18" charset="0"/>
              </a:rPr>
              <a:t>), will likewise follow suit in Christ’s resurrection. </a:t>
            </a:r>
          </a:p>
          <a:p>
            <a:pPr indent="457200"/>
            <a:endParaRPr lang="en-US" sz="1000" b="1" dirty="0">
              <a:latin typeface="Cambria" pitchFamily="18" charset="0"/>
            </a:endParaRPr>
          </a:p>
          <a:p>
            <a:pPr indent="457200"/>
            <a:r>
              <a:rPr lang="en-US" sz="2400" b="1" dirty="0" smtClean="0">
                <a:latin typeface="Cambria" pitchFamily="18" charset="0"/>
              </a:rPr>
              <a:t>Like the Hebrew worshiper who took his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first fruits</a:t>
            </a:r>
            <a:r>
              <a:rPr lang="en-US" sz="2400" b="1" i="1" dirty="0" smtClean="0">
                <a:latin typeface="Cambria" pitchFamily="18" charset="0"/>
              </a:rPr>
              <a:t>”</a:t>
            </a:r>
            <a:r>
              <a:rPr lang="en-US" sz="2400" b="1" dirty="0" smtClean="0">
                <a:latin typeface="Cambria" pitchFamily="18" charset="0"/>
              </a:rPr>
              <a:t> to the temple, Jesus’ resurrection points to the full harvest to come – </a:t>
            </a:r>
            <a:r>
              <a:rPr lang="en-US" sz="2400" b="1" i="1" dirty="0" smtClean="0">
                <a:effectLst>
                  <a:outerShdw blurRad="38100" dist="38100" dir="2700000" algn="tl">
                    <a:srgbClr val="000000">
                      <a:alpha val="43137"/>
                    </a:srgbClr>
                  </a:outerShdw>
                </a:effectLst>
                <a:latin typeface="Cambria" pitchFamily="18" charset="0"/>
              </a:rPr>
              <a:t>the resurrection of the saints</a:t>
            </a:r>
            <a:r>
              <a:rPr lang="en-US" sz="2400" b="1" dirty="0" smtClean="0">
                <a:latin typeface="Cambria" pitchFamily="18" charset="0"/>
              </a:rPr>
              <a:t>. </a:t>
            </a:r>
            <a:endParaRPr lang="en-US" sz="1000" b="1" dirty="0">
              <a:latin typeface="Cambria" pitchFamily="18" charset="0"/>
            </a:endParaRPr>
          </a:p>
        </p:txBody>
      </p:sp>
    </p:spTree>
    <p:extLst>
      <p:ext uri="{BB962C8B-B14F-4D97-AF65-F5344CB8AC3E}">
        <p14:creationId xmlns:p14="http://schemas.microsoft.com/office/powerpoint/2010/main" xmlns="" val="37102152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4" y="1143000"/>
            <a:ext cx="8668871"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emphasis now shifts from the past to the future – from Christ’s resurrection to ours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15:23</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endParaRPr lang="en-US" sz="1000" b="1" dirty="0">
              <a:latin typeface="Cambria" pitchFamily="18" charset="0"/>
            </a:endParaRPr>
          </a:p>
          <a:p>
            <a:pPr indent="457200"/>
            <a:r>
              <a:rPr lang="en-US" sz="2400" b="1" dirty="0" smtClean="0">
                <a:latin typeface="Cambria" pitchFamily="18" charset="0"/>
              </a:rPr>
              <a:t>Paul explains our resurrection in relation to some upcoming end-times events.  He gives few details and   focuses on the ultimate destiny of believers. </a:t>
            </a:r>
            <a:endPar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endParaRPr>
          </a:p>
          <a:p>
            <a:pPr indent="457200"/>
            <a:endParaRPr lang="en-US" sz="1000" b="1" dirty="0" smtClean="0">
              <a:latin typeface="Cambria" pitchFamily="18" charset="0"/>
            </a:endParaRPr>
          </a:p>
          <a:p>
            <a:pPr indent="457200"/>
            <a:r>
              <a:rPr lang="en-US" sz="2400" b="1" dirty="0" smtClean="0">
                <a:latin typeface="Cambria" pitchFamily="18" charset="0"/>
              </a:rPr>
              <a:t>Here he presents a general outline of a </a:t>
            </a:r>
            <a:r>
              <a:rPr lang="en-US" sz="2400" b="1" i="1" u="sng" dirty="0" smtClean="0">
                <a:latin typeface="Cambria" pitchFamily="18" charset="0"/>
              </a:rPr>
              <a:t>three</a:t>
            </a:r>
            <a:r>
              <a:rPr lang="en-US" sz="2400" b="1" dirty="0" smtClean="0">
                <a:latin typeface="Cambria" pitchFamily="18" charset="0"/>
              </a:rPr>
              <a:t>-</a:t>
            </a:r>
            <a:r>
              <a:rPr lang="en-US" sz="2400" b="1" i="1" u="sng" dirty="0" smtClean="0">
                <a:latin typeface="Cambria" pitchFamily="18" charset="0"/>
              </a:rPr>
              <a:t>stage</a:t>
            </a:r>
            <a:r>
              <a:rPr lang="en-US" sz="2400" b="1" dirty="0" smtClean="0">
                <a:latin typeface="Cambria" pitchFamily="18" charset="0"/>
              </a:rPr>
              <a:t> resurrection process with a clear order of events, but no specific timetable for fulfillment. </a:t>
            </a:r>
          </a:p>
          <a:p>
            <a:pPr indent="457200"/>
            <a:endParaRPr lang="en-US" sz="1000" b="1" i="1" dirty="0">
              <a:effectLst>
                <a:outerShdw blurRad="38100" dist="38100" dir="2700000" algn="tl">
                  <a:srgbClr val="000000">
                    <a:alpha val="43137"/>
                  </a:srgbClr>
                </a:outerShdw>
              </a:effectLst>
              <a:latin typeface="Cambria" pitchFamily="18" charset="0"/>
            </a:endParaRPr>
          </a:p>
          <a:p>
            <a:pPr indent="457200"/>
            <a:r>
              <a:rPr lang="en-US" sz="2200" b="1" dirty="0" smtClean="0">
                <a:effectLst>
                  <a:outerShdw blurRad="38100" dist="38100" dir="2700000" algn="tl">
                    <a:srgbClr val="000000">
                      <a:alpha val="43137"/>
                    </a:srgbClr>
                  </a:outerShdw>
                </a:effectLst>
                <a:latin typeface="Cambria" pitchFamily="18" charset="0"/>
              </a:rPr>
              <a:t>FIRST STAGE:</a:t>
            </a:r>
            <a:r>
              <a:rPr lang="en-US" sz="2400" b="1" i="1" dirty="0" smtClean="0">
                <a:effectLst>
                  <a:outerShdw blurRad="38100" dist="38100" dir="2700000" algn="tl">
                    <a:srgbClr val="000000">
                      <a:alpha val="43137"/>
                    </a:srgbClr>
                  </a:outerShdw>
                </a:effectLst>
                <a:latin typeface="Cambria" pitchFamily="18" charset="0"/>
              </a:rPr>
              <a:t> Christ the first fruits (15:23).  </a:t>
            </a:r>
            <a:r>
              <a:rPr lang="en-US" sz="2400" b="1" dirty="0" smtClean="0">
                <a:latin typeface="Cambria" pitchFamily="18" charset="0"/>
              </a:rPr>
              <a:t>This already occurred when Jesus Christ rose from the dead (</a:t>
            </a:r>
            <a:r>
              <a:rPr lang="en-US" sz="2400" b="1" dirty="0" smtClean="0">
                <a:effectLst>
                  <a:outerShdw blurRad="38100" dist="38100" dir="2700000" algn="tl">
                    <a:srgbClr val="000000">
                      <a:alpha val="43137"/>
                    </a:srgbClr>
                  </a:outerShdw>
                </a:effectLst>
                <a:latin typeface="Cambria" pitchFamily="18" charset="0"/>
              </a:rPr>
              <a:t>Matt. 28</a:t>
            </a:r>
            <a:r>
              <a:rPr lang="en-US" sz="2400" b="1" dirty="0" smtClean="0">
                <a:latin typeface="Cambria" pitchFamily="18" charset="0"/>
              </a:rPr>
              <a:t>).  Jesus became the firstborn from the dead (</a:t>
            </a:r>
            <a:r>
              <a:rPr lang="en-US" sz="2400" b="1" dirty="0" smtClean="0">
                <a:effectLst>
                  <a:outerShdw blurRad="38100" dist="38100" dir="2700000" algn="tl">
                    <a:srgbClr val="000000">
                      <a:alpha val="43137"/>
                    </a:srgbClr>
                  </a:outerShdw>
                </a:effectLst>
                <a:latin typeface="Cambria" pitchFamily="18" charset="0"/>
              </a:rPr>
              <a:t>Col. 1:18, Rev. 1:5</a:t>
            </a:r>
            <a:r>
              <a:rPr lang="en-US" sz="2400" b="1" dirty="0" smtClean="0">
                <a:latin typeface="Cambria" pitchFamily="18" charset="0"/>
              </a:rPr>
              <a:t>), indicating that He is the first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among many brethren</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Rom. 8:29</a:t>
            </a:r>
            <a:r>
              <a:rPr lang="en-US" sz="2400" b="1" dirty="0" smtClean="0">
                <a:latin typeface="Cambria" pitchFamily="18" charset="0"/>
              </a:rPr>
              <a:t>).</a:t>
            </a:r>
            <a:endParaRPr lang="en-US" sz="1000" b="1" dirty="0">
              <a:latin typeface="Cambria" pitchFamily="18" charset="0"/>
            </a:endParaRPr>
          </a:p>
        </p:txBody>
      </p:sp>
    </p:spTree>
    <p:extLst>
      <p:ext uri="{BB962C8B-B14F-4D97-AF65-F5344CB8AC3E}">
        <p14:creationId xmlns:p14="http://schemas.microsoft.com/office/powerpoint/2010/main" xmlns="" val="42896965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736106" cy="5570756"/>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Since Christ’s resurrection, we who believe in Him and are spiritually united to Him by the Holy Spirit are associated with His resurrection, as a guarantee of our own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1:13-14</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endParaRPr lang="en-US" sz="1000" b="1" dirty="0">
              <a:latin typeface="Cambria" pitchFamily="18" charset="0"/>
            </a:endParaRPr>
          </a:p>
          <a:p>
            <a:pPr indent="457200"/>
            <a:r>
              <a:rPr lang="en-US" sz="2200" b="1" dirty="0" smtClean="0">
                <a:effectLst>
                  <a:outerShdw blurRad="38100" dist="38100" dir="2700000" algn="tl">
                    <a:srgbClr val="000000">
                      <a:alpha val="43137"/>
                    </a:srgbClr>
                  </a:outerShdw>
                </a:effectLst>
                <a:latin typeface="Cambria" pitchFamily="18" charset="0"/>
              </a:rPr>
              <a:t>SECOND STAGE: </a:t>
            </a:r>
            <a:r>
              <a:rPr lang="en-US" sz="2400" b="1" i="1" dirty="0" smtClean="0">
                <a:effectLst>
                  <a:outerShdw blurRad="38100" dist="38100" dir="2700000" algn="tl">
                    <a:srgbClr val="000000">
                      <a:alpha val="43137"/>
                    </a:srgbClr>
                  </a:outerShdw>
                </a:effectLst>
                <a:latin typeface="Cambria" pitchFamily="18" charset="0"/>
              </a:rPr>
              <a:t>Those who are in Christ’s (15:23</a:t>
            </a:r>
            <a:r>
              <a:rPr lang="en-US" sz="2400" b="1" i="1" dirty="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This resurrection will occur after an undefined period of time </a:t>
            </a:r>
            <a:r>
              <a:rPr lang="en-US" sz="2400" b="1" i="1" dirty="0" smtClean="0">
                <a:latin typeface="Cambria" pitchFamily="18" charset="0"/>
              </a:rPr>
              <a:t>“at His coming.”</a:t>
            </a:r>
            <a:r>
              <a:rPr lang="en-US" sz="2400" b="1" dirty="0" smtClean="0">
                <a:latin typeface="Cambria" pitchFamily="18" charset="0"/>
              </a:rPr>
              <a:t>  Those who died believing in Him will be raised as part of the harvest that follows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first fruits.</a:t>
            </a:r>
            <a:r>
              <a:rPr lang="en-US" sz="2400" b="1" i="1" dirty="0" smtClean="0">
                <a:latin typeface="Cambria" pitchFamily="18" charset="0"/>
              </a:rPr>
              <a:t>”</a:t>
            </a:r>
            <a:r>
              <a:rPr lang="en-US" sz="2400" b="1" dirty="0" smtClean="0">
                <a:latin typeface="Cambria" pitchFamily="18" charset="0"/>
              </a:rPr>
              <a:t>   </a:t>
            </a:r>
          </a:p>
          <a:p>
            <a:pPr indent="457200"/>
            <a:endParaRPr lang="en-US" sz="1000" b="1" dirty="0">
              <a:latin typeface="Cambria" pitchFamily="18" charset="0"/>
            </a:endParaRPr>
          </a:p>
          <a:p>
            <a:pPr indent="457200"/>
            <a:r>
              <a:rPr lang="en-US" sz="2400" b="1" dirty="0" smtClean="0">
                <a:latin typeface="Cambria" pitchFamily="18" charset="0"/>
              </a:rPr>
              <a:t>Describing this event, Paul say, </a:t>
            </a:r>
            <a:r>
              <a:rPr lang="en-US" sz="2400" b="1" i="1" dirty="0" smtClean="0">
                <a:latin typeface="Cambria" pitchFamily="18" charset="0"/>
              </a:rPr>
              <a:t>“For the Lord Himself will descend from heaven with a shout, with the voice of the archangel and with the trumpet of God, and the dead in Christ will rise first. Then we who are alive and remain will be caught up together with them in the clouds to meet the Lord in the air, and so we shall always be with the Lord”</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1Thes. 4:16-17</a:t>
            </a:r>
            <a:r>
              <a:rPr lang="en-US" sz="2400" b="1" dirty="0" smtClean="0">
                <a:latin typeface="Cambria" pitchFamily="18" charset="0"/>
              </a:rPr>
              <a:t>). </a:t>
            </a:r>
            <a:endParaRPr lang="en-US" sz="10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9416066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736106" cy="5561112"/>
          </a:xfrm>
          <a:prstGeom prst="rect">
            <a:avLst/>
          </a:prstGeom>
          <a:noFill/>
          <a:effectLst/>
        </p:spPr>
        <p:txBody>
          <a:bodyPr wrap="square" rtlCol="0">
            <a:spAutoFit/>
          </a:bodyPr>
          <a:lstStyle/>
          <a:p>
            <a:pPr indent="457200"/>
            <a:r>
              <a:rPr lang="en-US" sz="2200" b="1" dirty="0" smtClean="0">
                <a:effectLst>
                  <a:outerShdw blurRad="38100" dist="38100" dir="2700000" algn="tl">
                    <a:srgbClr val="000000">
                      <a:alpha val="43137"/>
                    </a:srgbClr>
                  </a:outerShdw>
                </a:effectLst>
                <a:latin typeface="Cambria" pitchFamily="18" charset="0"/>
              </a:rPr>
              <a:t>THIRD STAGE:</a:t>
            </a:r>
            <a:r>
              <a:rPr lang="en-US" sz="2400" b="1" i="1" dirty="0" smtClean="0">
                <a:effectLst>
                  <a:outerShdw blurRad="38100" dist="38100" dir="2700000" algn="tl">
                    <a:srgbClr val="000000">
                      <a:alpha val="43137"/>
                    </a:srgbClr>
                  </a:outerShdw>
                </a:effectLst>
                <a:latin typeface="Cambria" pitchFamily="18" charset="0"/>
              </a:rPr>
              <a:t> The unsaved dead (15:24-27).                                                                                                                  </a:t>
            </a:r>
            <a:r>
              <a:rPr lang="en-US" sz="2400" b="1" dirty="0" smtClean="0">
                <a:latin typeface="Cambria" pitchFamily="18" charset="0"/>
              </a:rPr>
              <a:t>The ultimate end to all of God’s enemies, including death itself, will occur sometime after the resurrection of believers. </a:t>
            </a:r>
          </a:p>
          <a:p>
            <a:pPr indent="457200"/>
            <a:endParaRPr lang="en-US" sz="1000" b="1" dirty="0">
              <a:latin typeface="Cambria" pitchFamily="18" charset="0"/>
            </a:endParaRPr>
          </a:p>
          <a:p>
            <a:pPr indent="457200"/>
            <a:r>
              <a:rPr lang="en-US" sz="2400" b="1" dirty="0" smtClean="0">
                <a:latin typeface="Cambria" pitchFamily="18" charset="0"/>
              </a:rPr>
              <a:t>We know that the span of time between the first and second stages of the resurrection process has already lasted nearly two thousand years. </a:t>
            </a:r>
          </a:p>
          <a:p>
            <a:pPr indent="457200"/>
            <a:endParaRPr lang="en-US" sz="1000" b="1" dirty="0">
              <a:latin typeface="Cambria" pitchFamily="18" charset="0"/>
            </a:endParaRPr>
          </a:p>
          <a:p>
            <a:pPr indent="457200"/>
            <a:r>
              <a:rPr lang="en-US" sz="2400" b="1" dirty="0" smtClean="0">
                <a:latin typeface="Cambria" pitchFamily="18" charset="0"/>
              </a:rPr>
              <a:t>While Paul does not tell us the time elapse between the second and third stages, </a:t>
            </a:r>
            <a:r>
              <a:rPr lang="en-US" sz="2400" b="1" dirty="0" smtClean="0">
                <a:effectLst>
                  <a:outerShdw blurRad="38100" dist="38100" dir="2700000" algn="tl">
                    <a:srgbClr val="000000">
                      <a:alpha val="43137"/>
                    </a:srgbClr>
                  </a:outerShdw>
                </a:effectLst>
                <a:latin typeface="Cambria" pitchFamily="18" charset="0"/>
              </a:rPr>
              <a:t>Revelation 20:4-5</a:t>
            </a:r>
            <a:r>
              <a:rPr lang="en-US" sz="2400" b="1" dirty="0" smtClean="0">
                <a:latin typeface="Cambria" pitchFamily="18" charset="0"/>
              </a:rPr>
              <a:t> tells us that there will be a reign of Christ with His resurrected saints for one thousand years on the earth. </a:t>
            </a:r>
          </a:p>
          <a:p>
            <a:pPr indent="457200"/>
            <a:endParaRPr lang="en-US" sz="1000" b="1" dirty="0">
              <a:latin typeface="Cambria" pitchFamily="18" charset="0"/>
            </a:endParaRPr>
          </a:p>
          <a:p>
            <a:pPr indent="457200"/>
            <a:r>
              <a:rPr lang="en-US" sz="2400" b="1" dirty="0" smtClean="0">
                <a:latin typeface="Cambria" pitchFamily="18" charset="0"/>
              </a:rPr>
              <a:t>During this earthly reign, Christ will have destroyed all ungodly dominion, authority, and power.  Christ will then put all enemies under His feet (</a:t>
            </a:r>
            <a:r>
              <a:rPr lang="en-US" sz="2400" b="1" dirty="0" smtClean="0">
                <a:effectLst>
                  <a:outerShdw blurRad="38100" dist="38100" dir="2700000" algn="tl">
                    <a:srgbClr val="000000">
                      <a:alpha val="43137"/>
                    </a:srgbClr>
                  </a:outerShdw>
                </a:effectLst>
                <a:latin typeface="Cambria" pitchFamily="18" charset="0"/>
              </a:rPr>
              <a:t>15:24-25</a:t>
            </a:r>
            <a:r>
              <a:rPr lang="en-US" sz="2400" b="1" dirty="0" smtClean="0">
                <a:latin typeface="Cambria" pitchFamily="18" charset="0"/>
              </a:rPr>
              <a:t>).</a:t>
            </a:r>
            <a:endParaRPr lang="en-US" sz="10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7667119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626288" cy="5201424"/>
          </a:xfrm>
          <a:prstGeom prst="rect">
            <a:avLst/>
          </a:prstGeom>
          <a:noFill/>
          <a:effectLst/>
        </p:spPr>
        <p:txBody>
          <a:bodyPr wrap="square" rtlCol="0">
            <a:spAutoFit/>
          </a:bodyPr>
          <a:lstStyle/>
          <a:p>
            <a:pPr indent="457200"/>
            <a:r>
              <a:rPr lang="en-US" sz="2400" b="1" dirty="0" smtClean="0">
                <a:latin typeface="Cambria" pitchFamily="18" charset="0"/>
              </a:rPr>
              <a:t>At the end of this thousand-year reign, death itself will be destroyed, as all unbelieving souls are raised up to face the judgment of God, and death itself will be thrown into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lake of fire</a:t>
            </a:r>
            <a:r>
              <a:rPr lang="en-US" sz="2400" b="1" i="1" dirty="0" smtClean="0">
                <a:latin typeface="Cambria" pitchFamily="18" charset="0"/>
              </a:rPr>
              <a:t>” </a:t>
            </a:r>
            <a:r>
              <a:rPr lang="en-US" sz="2400" b="1" dirty="0" smtClean="0">
                <a:latin typeface="Cambria" pitchFamily="18" charset="0"/>
              </a:rPr>
              <a:t>– also known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second death</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Rev. 20:7-15</a:t>
            </a:r>
            <a:r>
              <a:rPr lang="en-US" sz="2400" b="1" dirty="0" smtClean="0">
                <a:latin typeface="Cambria" pitchFamily="18" charset="0"/>
              </a:rPr>
              <a:t>). </a:t>
            </a:r>
          </a:p>
          <a:p>
            <a:pPr indent="457200"/>
            <a:endParaRPr lang="en-US" sz="1000" b="1" dirty="0">
              <a:latin typeface="Cambria" pitchFamily="18" charset="0"/>
            </a:endParaRPr>
          </a:p>
          <a:p>
            <a:pPr indent="457200"/>
            <a:r>
              <a:rPr lang="en-US" sz="2400" b="1" dirty="0" smtClean="0">
                <a:latin typeface="Cambria" pitchFamily="18" charset="0"/>
              </a:rPr>
              <a:t>At that point, everything in the universe will have been submitted to the lordship of Christ, functioning under the submission of God the Father (</a:t>
            </a:r>
            <a:r>
              <a:rPr lang="en-US" sz="2400" b="1" dirty="0" smtClean="0">
                <a:effectLst>
                  <a:outerShdw blurRad="38100" dist="38100" dir="2700000" algn="tl">
                    <a:srgbClr val="000000">
                      <a:alpha val="43137"/>
                    </a:srgbClr>
                  </a:outerShdw>
                </a:effectLst>
                <a:latin typeface="Cambria" pitchFamily="18" charset="0"/>
              </a:rPr>
              <a:t>15:27-28</a:t>
            </a:r>
            <a:r>
              <a:rPr lang="en-US" sz="2400" b="1" dirty="0" smtClean="0">
                <a:latin typeface="Cambria" pitchFamily="18" charset="0"/>
              </a:rPr>
              <a:t>).  </a:t>
            </a:r>
          </a:p>
          <a:p>
            <a:pPr indent="457200"/>
            <a:endParaRPr lang="en-US" sz="1000" b="1" dirty="0">
              <a:latin typeface="Cambria" pitchFamily="18" charset="0"/>
            </a:endParaRPr>
          </a:p>
          <a:p>
            <a:pPr indent="457200"/>
            <a:r>
              <a:rPr lang="en-US" sz="2400" b="1" dirty="0" smtClean="0">
                <a:latin typeface="Cambria" pitchFamily="18" charset="0"/>
              </a:rPr>
              <a:t>The transfer of the kingdom back to God the Father indicates that the earthly kingdom of Christ during the thousand year reign will come to an end, and all the redeemed will continue to live in an eternal state under    the direct kingship of the Father and the Son. </a:t>
            </a:r>
            <a:endParaRPr lang="en-US" sz="1000" b="1" dirty="0">
              <a:latin typeface="Cambria" pitchFamily="18" charset="0"/>
            </a:endParaRPr>
          </a:p>
        </p:txBody>
      </p:sp>
    </p:spTree>
    <p:extLst>
      <p:ext uri="{BB962C8B-B14F-4D97-AF65-F5344CB8AC3E}">
        <p14:creationId xmlns:p14="http://schemas.microsoft.com/office/powerpoint/2010/main" xmlns="" val="30172964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15:20-28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626288" cy="2462213"/>
          </a:xfrm>
          <a:prstGeom prst="rect">
            <a:avLst/>
          </a:prstGeom>
          <a:noFill/>
          <a:effectLst/>
        </p:spPr>
        <p:txBody>
          <a:bodyPr wrap="square" rtlCol="0">
            <a:spAutoFit/>
          </a:bodyPr>
          <a:lstStyle/>
          <a:p>
            <a:pPr indent="457200"/>
            <a:r>
              <a:rPr lang="en-US" sz="2400" b="1" dirty="0" smtClean="0">
                <a:latin typeface="Cambria" pitchFamily="18" charset="0"/>
              </a:rPr>
              <a:t>This will occur in what the Bible describes as the new heaven and the new earth (</a:t>
            </a:r>
            <a:r>
              <a:rPr lang="en-US" sz="2400" b="1" dirty="0" smtClean="0">
                <a:effectLst>
                  <a:outerShdw blurRad="38100" dist="38100" dir="2700000" algn="tl">
                    <a:srgbClr val="000000">
                      <a:alpha val="43137"/>
                    </a:srgbClr>
                  </a:outerShdw>
                </a:effectLst>
                <a:latin typeface="Cambria" pitchFamily="18" charset="0"/>
              </a:rPr>
              <a:t>Rev. 21- 22:5</a:t>
            </a:r>
            <a:r>
              <a:rPr lang="en-US" sz="2400" b="1" dirty="0" smtClean="0">
                <a:latin typeface="Cambria" pitchFamily="18" charset="0"/>
              </a:rPr>
              <a:t>). </a:t>
            </a:r>
          </a:p>
          <a:p>
            <a:pPr indent="457200"/>
            <a:endParaRPr lang="en-US" sz="1000" b="1" dirty="0">
              <a:latin typeface="Cambria" pitchFamily="18" charset="0"/>
            </a:endParaRPr>
          </a:p>
          <a:p>
            <a:pPr indent="457200"/>
            <a:r>
              <a:rPr lang="en-US" sz="2400" b="1" dirty="0" smtClean="0">
                <a:latin typeface="Cambria" pitchFamily="18" charset="0"/>
              </a:rPr>
              <a:t>Then and only then will the triune God be universally confessed, praised, worshiped, and served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all in all</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15:28</a:t>
            </a:r>
            <a:r>
              <a:rPr lang="en-US" sz="2400" b="1" dirty="0" smtClean="0">
                <a:latin typeface="Cambria" pitchFamily="18" charset="0"/>
              </a:rPr>
              <a:t>) – that is, recognized by all as the sovereign Lord with supreme power in the universe. </a:t>
            </a:r>
            <a:endParaRPr lang="en-US" sz="1000" b="1" dirty="0">
              <a:latin typeface="Cambria"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800" y="3657600"/>
            <a:ext cx="6854439" cy="304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1064012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143000"/>
            <a:ext cx="8601635" cy="526297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latin typeface="Georgia" panose="02040502050405020303" pitchFamily="18" charset="0"/>
              </a:rPr>
              <a:t>29</a:t>
            </a:r>
            <a:r>
              <a:rPr lang="en-US" sz="2700" i="1" dirty="0" smtClean="0">
                <a:latin typeface="Georgia" panose="02040502050405020303" pitchFamily="18" charset="0"/>
              </a:rPr>
              <a:t>Otherwise</a:t>
            </a:r>
            <a:r>
              <a:rPr lang="en-US" sz="2700" i="1" dirty="0">
                <a:latin typeface="Georgia" panose="02040502050405020303" pitchFamily="18" charset="0"/>
              </a:rPr>
              <a:t>, what will they do who are baptized for the dead, if the dead do not rise at all?  Why then are they baptized for the dead?  </a:t>
            </a:r>
            <a:r>
              <a:rPr lang="en-US" sz="2700" b="1" baseline="30000" dirty="0" smtClean="0">
                <a:latin typeface="Georgia" panose="02040502050405020303" pitchFamily="18" charset="0"/>
              </a:rPr>
              <a:t>30</a:t>
            </a:r>
            <a:r>
              <a:rPr lang="en-US" sz="2700" i="1" dirty="0" smtClean="0">
                <a:latin typeface="Georgia" panose="02040502050405020303" pitchFamily="18" charset="0"/>
              </a:rPr>
              <a:t>And</a:t>
            </a:r>
            <a:r>
              <a:rPr lang="en-US" sz="2700" i="1" dirty="0">
                <a:latin typeface="Georgia" panose="02040502050405020303" pitchFamily="18" charset="0"/>
              </a:rPr>
              <a:t> why do we stand in jeopardy every hour?  </a:t>
            </a:r>
            <a:r>
              <a:rPr lang="en-US" sz="2700" b="1" baseline="30000" dirty="0" smtClean="0">
                <a:latin typeface="Georgia" panose="02040502050405020303" pitchFamily="18" charset="0"/>
              </a:rPr>
              <a:t>31</a:t>
            </a:r>
            <a:r>
              <a:rPr lang="en-US" sz="2700" i="1" dirty="0" smtClean="0">
                <a:latin typeface="Georgia" panose="02040502050405020303" pitchFamily="18" charset="0"/>
              </a:rPr>
              <a:t>I </a:t>
            </a:r>
            <a:r>
              <a:rPr lang="en-US" sz="2700" i="1" dirty="0">
                <a:latin typeface="Georgia" panose="02040502050405020303" pitchFamily="18" charset="0"/>
              </a:rPr>
              <a:t>affirm, </a:t>
            </a:r>
            <a:r>
              <a:rPr lang="en-US" sz="2700" i="1" dirty="0" smtClean="0">
                <a:latin typeface="Georgia" panose="02040502050405020303" pitchFamily="18" charset="0"/>
              </a:rPr>
              <a:t>by the </a:t>
            </a:r>
            <a:r>
              <a:rPr lang="en-US" sz="2700" i="1" dirty="0">
                <a:latin typeface="Georgia" panose="02040502050405020303" pitchFamily="18" charset="0"/>
              </a:rPr>
              <a:t>boasting in you which I have in Christ Jesus our Lord, I die daily.  </a:t>
            </a:r>
            <a:r>
              <a:rPr lang="en-US" sz="2700" b="1" baseline="30000" dirty="0" smtClean="0">
                <a:latin typeface="Georgia" panose="02040502050405020303" pitchFamily="18" charset="0"/>
              </a:rPr>
              <a:t>32</a:t>
            </a:r>
            <a:r>
              <a:rPr lang="en-US" sz="2700" i="1" dirty="0" smtClean="0">
                <a:latin typeface="Georgia" panose="02040502050405020303" pitchFamily="18" charset="0"/>
              </a:rPr>
              <a:t>If</a:t>
            </a:r>
            <a:r>
              <a:rPr lang="en-US" sz="2700" i="1" dirty="0">
                <a:latin typeface="Georgia" panose="02040502050405020303" pitchFamily="18" charset="0"/>
              </a:rPr>
              <a:t>, in the manner of men, I have fought with beasts at Ephesus, what advantage is it to me</a:t>
            </a:r>
            <a:r>
              <a:rPr lang="en-US" sz="2700" i="1" dirty="0" smtClean="0">
                <a:latin typeface="Georgia" panose="02040502050405020303" pitchFamily="18" charset="0"/>
              </a:rPr>
              <a:t>? If the  dead </a:t>
            </a:r>
            <a:r>
              <a:rPr lang="en-US" sz="2700" i="1" dirty="0">
                <a:latin typeface="Georgia" panose="02040502050405020303" pitchFamily="18" charset="0"/>
              </a:rPr>
              <a:t>do not rise, “Let us eat and drink, for tomorrow we die!”  </a:t>
            </a:r>
            <a:r>
              <a:rPr lang="en-US" sz="2700" b="1" baseline="30000" dirty="0" smtClean="0">
                <a:latin typeface="Georgia" panose="02040502050405020303" pitchFamily="18" charset="0"/>
              </a:rPr>
              <a:t>33</a:t>
            </a:r>
            <a:r>
              <a:rPr lang="en-US" sz="2700" i="1" dirty="0" smtClean="0">
                <a:latin typeface="Georgia" panose="02040502050405020303" pitchFamily="18" charset="0"/>
              </a:rPr>
              <a:t>Do </a:t>
            </a:r>
            <a:r>
              <a:rPr lang="en-US" sz="2700" i="1" dirty="0">
                <a:latin typeface="Georgia" panose="02040502050405020303" pitchFamily="18" charset="0"/>
              </a:rPr>
              <a:t>not be deceived: “Evil company corrupts good habits.”  </a:t>
            </a:r>
            <a:r>
              <a:rPr lang="en-US" sz="2700" b="1" baseline="30000" dirty="0" smtClean="0">
                <a:latin typeface="Georgia" panose="02040502050405020303" pitchFamily="18" charset="0"/>
              </a:rPr>
              <a:t>34</a:t>
            </a:r>
            <a:r>
              <a:rPr lang="en-US" sz="2700" i="1" dirty="0" smtClean="0">
                <a:latin typeface="Georgia" panose="02040502050405020303" pitchFamily="18" charset="0"/>
              </a:rPr>
              <a:t>Awake </a:t>
            </a:r>
            <a:r>
              <a:rPr lang="en-US" sz="2700" i="1" dirty="0">
                <a:latin typeface="Georgia" panose="02040502050405020303" pitchFamily="18" charset="0"/>
              </a:rPr>
              <a:t>to righteousness, and do not sin; for some do not have the knowledge of God.  I speak this to your shame</a:t>
            </a:r>
            <a:r>
              <a:rPr lang="en-US" sz="2700" i="1" dirty="0" smtClean="0">
                <a:latin typeface="Georgia" panose="02040502050405020303" pitchFamily="18" charset="0"/>
              </a:rPr>
              <a:t>. </a:t>
            </a:r>
            <a:endParaRPr lang="en-US" sz="2700" i="1" dirty="0">
              <a:latin typeface="Georgia" panose="02040502050405020303" pitchFamily="18" charset="0"/>
            </a:endParaRP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80855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1"/>
            <a:ext cx="8686800" cy="4247317"/>
          </a:xfrm>
          <a:prstGeom prst="rect">
            <a:avLst/>
          </a:prstGeom>
          <a:noFill/>
          <a:effectLst/>
        </p:spPr>
        <p:txBody>
          <a:bodyPr wrap="square" rtlCol="0">
            <a:spAutoFit/>
          </a:bodyPr>
          <a:lstStyle/>
          <a:p>
            <a:pPr indent="457200"/>
            <a:r>
              <a:rPr lang="en-US" sz="2400" b="1" dirty="0" smtClean="0">
                <a:latin typeface="Cambria" pitchFamily="18" charset="0"/>
              </a:rPr>
              <a:t>Paul </a:t>
            </a:r>
            <a:r>
              <a:rPr lang="en-US" sz="2400" b="1" dirty="0">
                <a:latin typeface="Cambria" pitchFamily="18" charset="0"/>
              </a:rPr>
              <a:t>has thus far pointed to the past (Christ resurrection) and to the future (our coming resurrection</a:t>
            </a:r>
            <a:r>
              <a:rPr lang="en-US" sz="2400" b="1" dirty="0" smtClean="0">
                <a:latin typeface="Cambria" pitchFamily="18" charset="0"/>
              </a:rPr>
              <a:t>).  In these next few verses, Paul brings us back to the present to discuss our practical response to these central theological truths.</a:t>
            </a:r>
            <a:endParaRPr lang="en-US" sz="2400" b="1" dirty="0">
              <a:latin typeface="Cambria" pitchFamily="18" charset="0"/>
            </a:endParaRPr>
          </a:p>
          <a:p>
            <a:pPr indent="457200"/>
            <a:endParaRPr lang="en-US" sz="1000" b="1" dirty="0">
              <a:latin typeface="Cambria" pitchFamily="18" charset="0"/>
            </a:endParaRPr>
          </a:p>
          <a:p>
            <a:pPr indent="457200"/>
            <a:r>
              <a:rPr lang="en-US" sz="2400" b="1" dirty="0" smtClean="0">
                <a:latin typeface="Cambria" pitchFamily="18" charset="0"/>
              </a:rPr>
              <a:t>Paul begins by appealing to the Corinthians practice of baptizing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for the dead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15:29</a:t>
            </a:r>
            <a:r>
              <a:rPr lang="en-US" sz="2400" b="1" dirty="0" smtClean="0">
                <a:latin typeface="Cambria" pitchFamily="18" charset="0"/>
              </a:rPr>
              <a:t>).  If  the dead are not raised, why, are people baptized for them?  </a:t>
            </a:r>
          </a:p>
          <a:p>
            <a:pPr indent="457200"/>
            <a:endParaRPr lang="en-US" sz="1000" b="1" dirty="0">
              <a:latin typeface="Cambria" pitchFamily="18" charset="0"/>
            </a:endParaRPr>
          </a:p>
          <a:p>
            <a:pPr indent="457200"/>
            <a:r>
              <a:rPr lang="en-US" sz="2400" b="1" dirty="0" smtClean="0">
                <a:latin typeface="Cambria" pitchFamily="18" charset="0"/>
              </a:rPr>
              <a:t>This passage has prompted many suggestions regarding what Paul is referring to by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baptism for the dead</a:t>
            </a:r>
            <a:r>
              <a:rPr lang="en-US" sz="2400" b="1" i="1" dirty="0" smtClean="0">
                <a:latin typeface="Cambria" pitchFamily="18" charset="0"/>
              </a:rPr>
              <a:t>.”</a:t>
            </a:r>
            <a:r>
              <a:rPr lang="en-US" sz="2400" b="1" dirty="0" smtClean="0">
                <a:latin typeface="Cambria" pitchFamily="18" charset="0"/>
              </a:rPr>
              <a:t>  </a:t>
            </a:r>
          </a:p>
          <a:p>
            <a:pPr indent="457200"/>
            <a:endParaRPr lang="en-US" sz="1000" b="1" dirty="0" smtClean="0">
              <a:latin typeface="Cambria" pitchFamily="18" charset="0"/>
            </a:endParaRPr>
          </a:p>
          <a:p>
            <a:pPr indent="457200"/>
            <a:r>
              <a:rPr lang="en-US" sz="2400" b="1" dirty="0" smtClean="0">
                <a:latin typeface="Cambria" pitchFamily="18" charset="0"/>
              </a:rPr>
              <a:t>Some include: </a:t>
            </a:r>
            <a:r>
              <a:rPr lang="en-US" sz="10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3999823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2389" y="1066800"/>
            <a:ext cx="8736106" cy="5878532"/>
          </a:xfrm>
          <a:prstGeom prst="rect">
            <a:avLst/>
          </a:prstGeom>
          <a:noFill/>
          <a:effectLst/>
        </p:spPr>
        <p:txBody>
          <a:bodyPr wrap="square" rtlCol="0">
            <a:spAutoFit/>
          </a:bodyPr>
          <a:lstStyle/>
          <a:p>
            <a:pPr marL="511175" indent="-342900">
              <a:buFont typeface="Arial" panose="020B0604020202020204" pitchFamily="34" charset="0"/>
              <a:buChar char="•"/>
            </a:pPr>
            <a:r>
              <a:rPr lang="en-US" sz="2400" b="1" dirty="0" smtClean="0">
                <a:latin typeface="Cambria" pitchFamily="18" charset="0"/>
              </a:rPr>
              <a:t>Baptizing living believers on behalf of loved ones or ancestors who have died. </a:t>
            </a:r>
          </a:p>
          <a:p>
            <a:pPr marL="511175" indent="-342900"/>
            <a:endParaRPr lang="en-US" sz="1000" b="1" dirty="0" smtClean="0">
              <a:latin typeface="Cambria" pitchFamily="18" charset="0"/>
            </a:endParaRPr>
          </a:p>
          <a:p>
            <a:pPr marL="511175" indent="-342900">
              <a:buFont typeface="Arial" panose="020B0604020202020204" pitchFamily="34" charset="0"/>
              <a:buChar char="•"/>
            </a:pPr>
            <a:r>
              <a:rPr lang="en-US" sz="2400" b="1" dirty="0" smtClean="0">
                <a:latin typeface="Cambria" pitchFamily="18" charset="0"/>
              </a:rPr>
              <a:t>An aberrant practice of baptism among the Corinthians that adopted pagan rituals of baptizing for the dead.</a:t>
            </a:r>
            <a:endParaRPr lang="en-US" sz="2400" b="1" dirty="0">
              <a:latin typeface="Cambria" pitchFamily="18" charset="0"/>
            </a:endParaRPr>
          </a:p>
          <a:p>
            <a:pPr indent="457200"/>
            <a:endParaRPr lang="en-US" sz="1000" b="1" dirty="0">
              <a:latin typeface="Cambria" pitchFamily="18" charset="0"/>
            </a:endParaRPr>
          </a:p>
          <a:p>
            <a:pPr marL="511175" indent="-342900">
              <a:buFont typeface="Arial" panose="020B0604020202020204" pitchFamily="34" charset="0"/>
              <a:buChar char="•"/>
            </a:pPr>
            <a:r>
              <a:rPr lang="en-US" sz="2400" b="1" dirty="0" smtClean="0">
                <a:latin typeface="Cambria" pitchFamily="18" charset="0"/>
              </a:rPr>
              <a:t>Washing corpses in preparation of burial to demonstrate the honor of the physical body, which will be resurrected.</a:t>
            </a:r>
          </a:p>
          <a:p>
            <a:pPr indent="457200"/>
            <a:endParaRPr lang="en-US" sz="1000" b="1" dirty="0">
              <a:latin typeface="Cambria" pitchFamily="18" charset="0"/>
            </a:endParaRPr>
          </a:p>
          <a:p>
            <a:pPr marL="511175" indent="-342900">
              <a:buFont typeface="Arial" panose="020B0604020202020204" pitchFamily="34" charset="0"/>
              <a:buChar char="•"/>
            </a:pPr>
            <a:r>
              <a:rPr lang="en-US" sz="2400" b="1" dirty="0" smtClean="0">
                <a:latin typeface="Cambria" pitchFamily="18" charset="0"/>
              </a:rPr>
              <a:t>Honorary, posthumous baptism for believers who had died prior to being baptized.</a:t>
            </a:r>
          </a:p>
          <a:p>
            <a:pPr indent="457200"/>
            <a:endParaRPr lang="en-US" sz="1000" b="1" dirty="0">
              <a:latin typeface="Cambria" pitchFamily="18" charset="0"/>
            </a:endParaRPr>
          </a:p>
          <a:p>
            <a:pPr marL="511175" indent="-342900">
              <a:buFont typeface="Arial" panose="020B0604020202020204" pitchFamily="34" charset="0"/>
              <a:buChar char="•"/>
            </a:pPr>
            <a:r>
              <a:rPr lang="en-US" sz="2400" b="1" dirty="0" smtClean="0">
                <a:latin typeface="Cambria" pitchFamily="18" charset="0"/>
              </a:rPr>
              <a:t>Baptism of living converts to take the place of those who had gone on ahead, in anticipation of a reunion of all believers of every age after resurrection.  </a:t>
            </a:r>
          </a:p>
          <a:p>
            <a:pPr marL="168275"/>
            <a:endParaRPr lang="en-US" sz="1000" b="1" dirty="0">
              <a:latin typeface="Cambria" pitchFamily="18" charset="0"/>
            </a:endParaRPr>
          </a:p>
          <a:p>
            <a:pPr marL="511175" indent="-342900">
              <a:buFont typeface="Arial" panose="020B0604020202020204" pitchFamily="34" charset="0"/>
              <a:buChar char="•"/>
            </a:pPr>
            <a:r>
              <a:rPr lang="en-US" sz="2400" b="1" dirty="0" smtClean="0">
                <a:latin typeface="Cambria" pitchFamily="18" charset="0"/>
              </a:rPr>
              <a:t>Baptism in honor of a martyr who had impacted a believer in a special way.</a:t>
            </a:r>
            <a:endParaRPr lang="en-US" sz="1000" b="1" dirty="0">
              <a:latin typeface="Cambria" pitchFamily="18" charset="0"/>
            </a:endParaRPr>
          </a:p>
        </p:txBody>
      </p:sp>
    </p:spTree>
    <p:extLst>
      <p:ext uri="{BB962C8B-B14F-4D97-AF65-F5344CB8AC3E}">
        <p14:creationId xmlns:p14="http://schemas.microsoft.com/office/powerpoint/2010/main" xmlns="" val="17208392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02574" y="2932120"/>
            <a:ext cx="5699922" cy="892552"/>
          </a:xfrm>
          <a:prstGeom prst="rect">
            <a:avLst/>
          </a:prstGeom>
          <a:noFill/>
        </p:spPr>
        <p:txBody>
          <a:bodyPr wrap="square" lIns="0" rIns="0" rtlCol="0" anchor="ctr" anchorCtr="0">
            <a:spAutoFit/>
          </a:bodyPr>
          <a:lstStyle/>
          <a:p>
            <a:pPr algn="ctr"/>
            <a:r>
              <a:rPr lang="en-US" sz="26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Living in Light of the Resurrection</a:t>
            </a:r>
          </a:p>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15:12-34</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736106" cy="5139869"/>
          </a:xfrm>
          <a:prstGeom prst="rect">
            <a:avLst/>
          </a:prstGeom>
          <a:noFill/>
          <a:effectLst/>
        </p:spPr>
        <p:txBody>
          <a:bodyPr wrap="square" rtlCol="0">
            <a:spAutoFit/>
          </a:bodyPr>
          <a:lstStyle/>
          <a:p>
            <a:pPr indent="457200"/>
            <a:r>
              <a:rPr lang="en-US" sz="2400" b="1" dirty="0" smtClean="0">
                <a:latin typeface="Cambria" pitchFamily="18" charset="0"/>
              </a:rPr>
              <a:t>We start our interruption by ruling out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baptizing living believers for the benefit of dead ones</a:t>
            </a:r>
            <a:r>
              <a:rPr lang="en-US" sz="2400" b="1" i="1" dirty="0" smtClean="0">
                <a:latin typeface="Cambria" pitchFamily="18" charset="0"/>
              </a:rPr>
              <a:t>.”</a:t>
            </a:r>
            <a:r>
              <a:rPr lang="en-US" sz="2400" b="1" dirty="0" smtClean="0">
                <a:latin typeface="Cambria" pitchFamily="18" charset="0"/>
              </a:rPr>
              <a:t>  This is not an orthodox Christian belief or practice, only Mormons practice this as a ritual. </a:t>
            </a:r>
            <a:endParaRPr lang="en-US" sz="2400" b="1" dirty="0">
              <a:latin typeface="Cambria" pitchFamily="18" charset="0"/>
            </a:endParaRPr>
          </a:p>
          <a:p>
            <a:pPr indent="457200"/>
            <a:endParaRPr lang="en-US" sz="1000" b="1" dirty="0">
              <a:latin typeface="Cambria" pitchFamily="18" charset="0"/>
            </a:endParaRPr>
          </a:p>
          <a:p>
            <a:pPr indent="457200"/>
            <a:r>
              <a:rPr lang="en-US" sz="2400" b="1" dirty="0" smtClean="0">
                <a:latin typeface="Cambria" pitchFamily="18" charset="0"/>
              </a:rPr>
              <a:t>However, let’s set the stage for </a:t>
            </a:r>
            <a:r>
              <a:rPr lang="en-US" sz="2400" b="1" dirty="0">
                <a:latin typeface="Cambria" pitchFamily="18" charset="0"/>
              </a:rPr>
              <a:t>deciding </a:t>
            </a:r>
            <a:r>
              <a:rPr lang="en-US" sz="2400" b="1" dirty="0" smtClean="0">
                <a:latin typeface="Cambria" pitchFamily="18" charset="0"/>
              </a:rPr>
              <a:t>what makes sense for this passage in this context.</a:t>
            </a:r>
          </a:p>
          <a:p>
            <a:pPr indent="457200"/>
            <a:endParaRPr lang="en-US" sz="1000" b="1" dirty="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dirty="0" smtClean="0">
                <a:latin typeface="Cambria" panose="02040503050406030204" pitchFamily="18" charset="0"/>
                <a:ea typeface="Cambria" panose="02040503050406030204" pitchFamily="18" charset="0"/>
              </a:rPr>
              <a:t>there </a:t>
            </a:r>
            <a:r>
              <a:rPr lang="en-US" sz="2400" b="1" dirty="0">
                <a:latin typeface="Cambria" panose="02040503050406030204" pitchFamily="18" charset="0"/>
                <a:ea typeface="Cambria" panose="02040503050406030204" pitchFamily="18" charset="0"/>
              </a:rPr>
              <a:t>is no other passage in the Bible which indicates that Christians should be baptized for the dead. </a:t>
            </a:r>
            <a:r>
              <a:rPr lang="en-US" sz="2400" b="1" dirty="0" smtClean="0">
                <a:latin typeface="Cambria" panose="02040503050406030204" pitchFamily="18" charset="0"/>
                <a:ea typeface="Cambria" panose="02040503050406030204" pitchFamily="18" charset="0"/>
              </a:rPr>
              <a:t>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dirty="0" smtClean="0"/>
              <a:t> </a:t>
            </a:r>
            <a:r>
              <a:rPr lang="en-US" sz="2400" b="1" dirty="0" smtClean="0">
                <a:latin typeface="Cambria" panose="02040503050406030204" pitchFamily="18" charset="0"/>
                <a:ea typeface="Cambria" panose="02040503050406030204" pitchFamily="18" charset="0"/>
              </a:rPr>
              <a:t>we </a:t>
            </a:r>
            <a:r>
              <a:rPr lang="en-US" sz="2400" b="1" dirty="0">
                <a:latin typeface="Cambria" panose="02040503050406030204" pitchFamily="18" charset="0"/>
                <a:ea typeface="Cambria" panose="02040503050406030204" pitchFamily="18" charset="0"/>
              </a:rPr>
              <a:t>should never generate a doctrine out of an obscure text when no other text in the Bible teaches it</a:t>
            </a:r>
            <a:r>
              <a:rPr lang="en-US" sz="2400" b="1" dirty="0" smtClean="0">
                <a:latin typeface="Cambria" panose="02040503050406030204" pitchFamily="18" charset="0"/>
                <a:ea typeface="Cambria" panose="02040503050406030204" pitchFamily="18" charset="0"/>
              </a:rPr>
              <a:t>.</a:t>
            </a:r>
          </a:p>
          <a:p>
            <a:pPr indent="457200"/>
            <a:endParaRPr lang="en-US" sz="1000" b="1" dirty="0" smtClean="0">
              <a:latin typeface="Cambria"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a:t>
            </a:r>
            <a:r>
              <a:rPr lang="en-US" sz="2400" dirty="0" smtClean="0"/>
              <a:t> </a:t>
            </a:r>
            <a:r>
              <a:rPr lang="en-US" sz="2400" b="1" dirty="0" smtClean="0">
                <a:latin typeface="Cambria" panose="02040503050406030204" pitchFamily="18" charset="0"/>
                <a:ea typeface="Cambria" panose="02040503050406030204" pitchFamily="18" charset="0"/>
              </a:rPr>
              <a:t>when </a:t>
            </a:r>
            <a:r>
              <a:rPr lang="en-US" sz="2400" b="1" dirty="0">
                <a:latin typeface="Cambria" panose="02040503050406030204" pitchFamily="18" charset="0"/>
                <a:ea typeface="Cambria" panose="02040503050406030204" pitchFamily="18" charset="0"/>
              </a:rPr>
              <a:t>Paul speaks of </a:t>
            </a:r>
            <a:r>
              <a:rPr lang="en-US" sz="2400" b="1" dirty="0" smtClean="0">
                <a:latin typeface="Cambria" panose="02040503050406030204" pitchFamily="18" charset="0"/>
                <a:ea typeface="Cambria" panose="02040503050406030204" pitchFamily="18" charset="0"/>
              </a:rPr>
              <a:t>those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“who </a:t>
            </a:r>
            <a:r>
              <a:rPr lang="en-US" sz="2400" b="1" i="1" dirty="0">
                <a:latin typeface="Cambria" panose="02040503050406030204" pitchFamily="18" charset="0"/>
                <a:ea typeface="Cambria" panose="02040503050406030204" pitchFamily="18" charset="0"/>
              </a:rPr>
              <a:t>are baptized for the </a:t>
            </a:r>
            <a:r>
              <a:rPr lang="en-US" sz="2400" b="1" i="1" dirty="0" smtClean="0">
                <a:latin typeface="Cambria" panose="02040503050406030204" pitchFamily="18" charset="0"/>
                <a:ea typeface="Cambria" panose="02040503050406030204" pitchFamily="18" charset="0"/>
              </a:rPr>
              <a:t>dead,”</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He speaks in the third person.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88798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626288" cy="5355312"/>
          </a:xfrm>
          <a:prstGeom prst="rect">
            <a:avLst/>
          </a:prstGeom>
          <a:noFill/>
          <a:effectLst/>
        </p:spPr>
        <p:txBody>
          <a:bodyPr wrap="square" rtlCol="0">
            <a:spAutoFit/>
          </a:bodyPr>
          <a:lstStyle/>
          <a:p>
            <a:pPr indent="457200" fontAlgn="base">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smtClean="0">
                <a:latin typeface="Cambria" pitchFamily="18" charset="0"/>
                <a:ea typeface="Cambria" panose="02040503050406030204" pitchFamily="18" charset="0"/>
              </a:rPr>
              <a:t> – we </a:t>
            </a:r>
            <a:r>
              <a:rPr lang="en-US" sz="2400" b="1" dirty="0">
                <a:latin typeface="Cambria" panose="02040503050406030204" pitchFamily="18" charset="0"/>
                <a:ea typeface="Cambria" panose="02040503050406030204" pitchFamily="18" charset="0"/>
              </a:rPr>
              <a:t>know at the outset of this epistle, that baptism was something in which some took pride and others took </a:t>
            </a:r>
            <a:r>
              <a:rPr lang="en-US" sz="2400" b="1" dirty="0" smtClean="0">
                <a:latin typeface="Cambria" panose="02040503050406030204" pitchFamily="18" charset="0"/>
                <a:ea typeface="Cambria" panose="02040503050406030204" pitchFamily="18" charset="0"/>
              </a:rPr>
              <a:t>sides.  </a:t>
            </a:r>
          </a:p>
          <a:p>
            <a:pPr indent="457200" fontAlgn="base"/>
            <a:endParaRPr lang="en-US" sz="1000" b="1" dirty="0">
              <a:latin typeface="Cambria" panose="02040503050406030204" pitchFamily="18" charset="0"/>
              <a:ea typeface="Cambria" panose="02040503050406030204" pitchFamily="18" charset="0"/>
            </a:endParaRPr>
          </a:p>
          <a:p>
            <a:pPr indent="457200" fontAlgn="base">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smtClean="0">
                <a:latin typeface="Cambria" panose="02040503050406030204" pitchFamily="18" charset="0"/>
                <a:ea typeface="Cambria" panose="02040503050406030204" pitchFamily="18" charset="0"/>
              </a:rPr>
              <a:t> – baptism seems </a:t>
            </a:r>
            <a:r>
              <a:rPr lang="en-US" sz="2400" b="1" dirty="0">
                <a:latin typeface="Cambria" panose="02040503050406030204" pitchFamily="18" charset="0"/>
                <a:ea typeface="Cambria" panose="02040503050406030204" pitchFamily="18" charset="0"/>
              </a:rPr>
              <a:t>to have played too important a role to some, and instead of being a </a:t>
            </a:r>
            <a:r>
              <a:rPr lang="en-US" sz="2400" b="1" dirty="0" smtClean="0">
                <a:latin typeface="Cambria" panose="02040503050406030204" pitchFamily="18" charset="0"/>
                <a:ea typeface="Cambria" panose="02040503050406030204" pitchFamily="18" charset="0"/>
              </a:rPr>
              <a:t>symbol of salvation, </a:t>
            </a:r>
            <a:r>
              <a:rPr lang="en-US" sz="2400" b="1" dirty="0">
                <a:latin typeface="Cambria" panose="02040503050406030204" pitchFamily="18" charset="0"/>
                <a:ea typeface="Cambria" panose="02040503050406030204" pitchFamily="18" charset="0"/>
              </a:rPr>
              <a:t>it was </a:t>
            </a:r>
            <a:r>
              <a:rPr lang="en-US" sz="2400" b="1" dirty="0" smtClean="0">
                <a:latin typeface="Cambria" panose="02040503050406030204" pitchFamily="18" charset="0"/>
                <a:ea typeface="Cambria" panose="02040503050406030204" pitchFamily="18" charset="0"/>
              </a:rPr>
              <a:t>miss interpreted </a:t>
            </a:r>
            <a:r>
              <a:rPr lang="en-US" sz="2400" b="1" dirty="0">
                <a:latin typeface="Cambria" panose="02040503050406030204" pitchFamily="18" charset="0"/>
                <a:ea typeface="Cambria" panose="02040503050406030204" pitchFamily="18" charset="0"/>
              </a:rPr>
              <a:t>as a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work</a:t>
            </a:r>
            <a:r>
              <a:rPr lang="en-US" sz="2400" b="1" dirty="0">
                <a:latin typeface="Cambria" panose="02040503050406030204" pitchFamily="18" charset="0"/>
                <a:ea typeface="Cambria" panose="02040503050406030204" pitchFamily="18" charset="0"/>
              </a:rPr>
              <a:t>” for salvation.</a:t>
            </a:r>
          </a:p>
          <a:p>
            <a:pPr indent="457200"/>
            <a:endParaRPr lang="en-US" sz="1000" b="1" dirty="0">
              <a:latin typeface="Cambria"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Robert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Deffinbaugh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comments about this verse: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“Baptism had </a:t>
            </a:r>
            <a:r>
              <a:rPr lang="en-US" sz="2400" b="1" i="1" dirty="0">
                <a:latin typeface="Cambria" panose="02040503050406030204" pitchFamily="18" charset="0"/>
                <a:ea typeface="Cambria" panose="02040503050406030204" pitchFamily="18" charset="0"/>
              </a:rPr>
              <a:t>taken on too much meaning for some at Corinth.  Some </a:t>
            </a:r>
            <a:r>
              <a:rPr lang="en-US" sz="2400" b="1" i="1" dirty="0" smtClean="0">
                <a:latin typeface="Cambria" panose="02040503050406030204" pitchFamily="18" charset="0"/>
                <a:ea typeface="Cambria" panose="02040503050406030204" pitchFamily="18" charset="0"/>
              </a:rPr>
              <a:t>looked </a:t>
            </a:r>
            <a:r>
              <a:rPr lang="en-US" sz="2400" b="1" i="1" dirty="0">
                <a:latin typeface="Cambria" panose="02040503050406030204" pitchFamily="18" charset="0"/>
                <a:ea typeface="Cambria" panose="02040503050406030204" pitchFamily="18" charset="0"/>
              </a:rPr>
              <a:t>upon baptism, as a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work</a:t>
            </a:r>
            <a:r>
              <a:rPr lang="en-US" sz="2400" b="1" i="1" dirty="0">
                <a:latin typeface="Cambria" panose="02040503050406030204" pitchFamily="18" charset="0"/>
                <a:ea typeface="Cambria" panose="02040503050406030204" pitchFamily="18" charset="0"/>
              </a:rPr>
              <a:t>” performed </a:t>
            </a:r>
            <a:r>
              <a:rPr lang="en-US" sz="2400" b="1" i="1" dirty="0" smtClean="0">
                <a:latin typeface="Cambria" panose="02040503050406030204" pitchFamily="18" charset="0"/>
                <a:ea typeface="Cambria" panose="02040503050406030204" pitchFamily="18" charset="0"/>
              </a:rPr>
              <a:t> by </a:t>
            </a:r>
            <a:r>
              <a:rPr lang="en-US" sz="2400" b="1" i="1" dirty="0">
                <a:latin typeface="Cambria" panose="02040503050406030204" pitchFamily="18" charset="0"/>
                <a:ea typeface="Cambria" panose="02040503050406030204" pitchFamily="18" charset="0"/>
              </a:rPr>
              <a:t>men which was necessary to salvation.  If baptism was wrongly considered necessary for salvation, then surely those now dead, who may not have been baptized when they were saved, would be thought to be in trouble</a:t>
            </a:r>
            <a:r>
              <a:rPr lang="en-US" sz="2400" b="1" i="1" dirty="0" smtClean="0">
                <a:latin typeface="Cambria" panose="02040503050406030204" pitchFamily="18" charset="0"/>
                <a:ea typeface="Cambria" panose="02040503050406030204" pitchFamily="18" charset="0"/>
              </a:rPr>
              <a:t>.”</a:t>
            </a:r>
            <a:endParaRPr lang="en-US" sz="2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377310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0"/>
            <a:ext cx="8626288" cy="4985980"/>
          </a:xfrm>
          <a:prstGeom prst="rect">
            <a:avLst/>
          </a:prstGeom>
          <a:noFill/>
          <a:effectLst/>
        </p:spPr>
        <p:txBody>
          <a:bodyPr wrap="square" rtlCol="0">
            <a:spAutoFit/>
          </a:bodyPr>
          <a:lstStyle/>
          <a:p>
            <a:pPr indent="457200" fontAlgn="base">
              <a:tabLst>
                <a:tab pos="457200" algn="l"/>
              </a:tabLst>
            </a:pPr>
            <a:r>
              <a:rPr lang="en-US" sz="2400" b="1" dirty="0" smtClean="0">
                <a:latin typeface="Cambria" panose="02040503050406030204" pitchFamily="18" charset="0"/>
                <a:ea typeface="Cambria" panose="02040503050406030204" pitchFamily="18" charset="0"/>
              </a:rPr>
              <a:t>While Paul’s statement here made more sense to the Corinthians than it does to us, his main point is clear. </a:t>
            </a:r>
          </a:p>
          <a:p>
            <a:pPr indent="457200" fontAlgn="base"/>
            <a:endParaRPr lang="en-US" sz="1000" b="1" dirty="0">
              <a:latin typeface="Cambria" panose="02040503050406030204" pitchFamily="18" charset="0"/>
              <a:ea typeface="Cambria" panose="02040503050406030204" pitchFamily="18" charset="0"/>
            </a:endParaRPr>
          </a:p>
          <a:p>
            <a:pPr indent="457200" fontAlgn="base">
              <a:tabLst>
                <a:tab pos="457200" algn="l"/>
              </a:tabLst>
            </a:pPr>
            <a:r>
              <a:rPr lang="en-US" sz="2400" b="1" dirty="0" smtClean="0">
                <a:latin typeface="Cambria" panose="02040503050406030204" pitchFamily="18" charset="0"/>
                <a:ea typeface="Cambria" panose="02040503050406030204" pitchFamily="18" charset="0"/>
              </a:rPr>
              <a:t>If there were no resurrection, such a practice would be nothing more than empty liturgy.  The practice of being baptized into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death</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smtClean="0">
                <a:latin typeface="Cambria" panose="02040503050406030204" pitchFamily="18" charset="0"/>
                <a:ea typeface="Cambria" panose="02040503050406030204" pitchFamily="18" charset="0"/>
              </a:rPr>
              <a:t> of Christ is absurd   if we confess only death without resurrection. </a:t>
            </a:r>
            <a:endParaRPr lang="en-US" sz="2400" b="1" dirty="0">
              <a:latin typeface="Cambria" panose="02040503050406030204" pitchFamily="18" charset="0"/>
              <a:ea typeface="Cambria" panose="02040503050406030204" pitchFamily="18" charset="0"/>
            </a:endParaRPr>
          </a:p>
          <a:p>
            <a:pPr indent="457200"/>
            <a:endParaRPr lang="en-US" sz="1000" b="1" dirty="0">
              <a:latin typeface="Cambria"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 points out that belief in the resurrection ought to affect our attitudes toward this present life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15:30-31</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Motivated by the rewards of immortality in our glorified, resurrected condition, believers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danger every hour</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15:30</a:t>
            </a:r>
            <a:r>
              <a:rPr lang="en-US" sz="2400" b="1" dirty="0" smtClean="0">
                <a:latin typeface="Cambria" panose="02040503050406030204" pitchFamily="18" charset="0"/>
                <a:ea typeface="Cambria" panose="02040503050406030204" pitchFamily="18" charset="0"/>
              </a:rPr>
              <a:t>).  In fact, giving up their rights, comforts, privileges, and earthly goals, they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die daily</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15:31</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679733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1"/>
            <a:ext cx="8626288" cy="4985980"/>
          </a:xfrm>
          <a:prstGeom prst="rect">
            <a:avLst/>
          </a:prstGeom>
          <a:noFill/>
          <a:effectLst/>
        </p:spPr>
        <p:txBody>
          <a:bodyPr wrap="square" rtlCol="0">
            <a:spAutoFit/>
          </a:bodyPr>
          <a:lstStyle/>
          <a:p>
            <a:pPr fontAlgn="base">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Christian philosophy of life affects even our willingness to risk our physical lives for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15:32</a:t>
            </a:r>
            <a:r>
              <a:rPr lang="en-US" sz="2400" b="1" dirty="0" smtClean="0">
                <a:latin typeface="Cambria" panose="02040503050406030204" pitchFamily="18" charset="0"/>
                <a:ea typeface="Cambria" panose="02040503050406030204" pitchFamily="18" charset="0"/>
              </a:rPr>
              <a:t>). </a:t>
            </a:r>
          </a:p>
          <a:p>
            <a:pPr fontAlgn="base">
              <a:tabLst>
                <a:tab pos="457200" algn="l"/>
              </a:tabLst>
            </a:pPr>
            <a:endParaRPr lang="en-US" sz="1000" b="1" dirty="0">
              <a:latin typeface="Cambria" panose="02040503050406030204" pitchFamily="18" charset="0"/>
              <a:ea typeface="Cambria" panose="02040503050406030204" pitchFamily="18" charset="0"/>
            </a:endParaRPr>
          </a:p>
          <a:p>
            <a:pPr fontAlgn="base">
              <a:tabLst>
                <a:tab pos="457200" algn="l"/>
              </a:tabLst>
            </a:pPr>
            <a:r>
              <a:rPr lang="en-US" sz="2400" b="1" dirty="0" smtClean="0">
                <a:latin typeface="Cambria" panose="02040503050406030204" pitchFamily="18" charset="0"/>
                <a:ea typeface="Cambria" panose="02040503050406030204" pitchFamily="18" charset="0"/>
              </a:rPr>
              <a:t>	Weighed against the priceless gift of eternal life, the present earthly treats and treasures become corruptible trinkets of no value. </a:t>
            </a:r>
          </a:p>
          <a:p>
            <a:pPr fontAlgn="base"/>
            <a:endParaRPr lang="en-US" sz="1000" b="1" dirty="0">
              <a:latin typeface="Cambria" panose="02040503050406030204" pitchFamily="18" charset="0"/>
              <a:ea typeface="Cambria" panose="02040503050406030204" pitchFamily="18" charset="0"/>
            </a:endParaRPr>
          </a:p>
          <a:p>
            <a:pPr fontAlgn="base">
              <a:tabLst>
                <a:tab pos="457200" algn="l"/>
              </a:tabLst>
            </a:pPr>
            <a:r>
              <a:rPr lang="en-US" sz="2400" b="1" dirty="0" smtClean="0">
                <a:latin typeface="Cambria" panose="02040503050406030204" pitchFamily="18" charset="0"/>
                <a:ea typeface="Cambria" panose="02040503050406030204" pitchFamily="18" charset="0"/>
              </a:rPr>
              <a:t>	In addition to the revaluing of our earthly life, Paul also notes that the resurrection should affect our moral behavior.  If we are living only for this life, the indulgent,  and the hedonistic philosophy makes sense: </a:t>
            </a:r>
            <a:r>
              <a:rPr lang="en-US" sz="2400" b="1" i="1" dirty="0" smtClean="0">
                <a:latin typeface="Cambria" panose="02040503050406030204" pitchFamily="18" charset="0"/>
                <a:ea typeface="Cambria" panose="02040503050406030204" pitchFamily="18" charset="0"/>
              </a:rPr>
              <a:t>“Let us eat     and drink, for tomorrow we die”</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15:32</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endParaRPr lang="en-US" sz="1000" b="1" dirty="0">
              <a:latin typeface="Cambria"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If there is no reward in eternity, then why not live it up? Why not say yes to any and all craving of the flesh?</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07947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15:29-34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112" y="1143001"/>
            <a:ext cx="8626288" cy="2985433"/>
          </a:xfrm>
          <a:prstGeom prst="rect">
            <a:avLst/>
          </a:prstGeom>
          <a:noFill/>
          <a:effectLst/>
        </p:spPr>
        <p:txBody>
          <a:bodyPr wrap="square" rtlCol="0">
            <a:spAutoFit/>
          </a:bodyPr>
          <a:lstStyle/>
          <a:p>
            <a:pPr fontAlgn="base">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Why not hang out with the restless and rebellious crowd, party until dawn, and live a life of fun-filled debauchery, flushing all virtues and morals down the toilet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15:33</a:t>
            </a:r>
            <a:r>
              <a:rPr lang="en-US" sz="2400" b="1" dirty="0" smtClean="0">
                <a:latin typeface="Cambria" panose="02040503050406030204" pitchFamily="18" charset="0"/>
                <a:ea typeface="Cambria" panose="02040503050406030204" pitchFamily="18" charset="0"/>
              </a:rPr>
              <a:t>)?</a:t>
            </a:r>
          </a:p>
          <a:p>
            <a:pPr fontAlgn="base">
              <a:tabLst>
                <a:tab pos="457200" algn="l"/>
              </a:tabLst>
            </a:pPr>
            <a:endParaRPr lang="en-US" sz="1000" b="1" dirty="0">
              <a:latin typeface="Cambria" panose="02040503050406030204" pitchFamily="18" charset="0"/>
              <a:ea typeface="Cambria" panose="02040503050406030204" pitchFamily="18" charset="0"/>
            </a:endParaRPr>
          </a:p>
          <a:p>
            <a:pPr fontAlgn="base">
              <a:tabLst>
                <a:tab pos="457200" algn="l"/>
              </a:tabLst>
            </a:pPr>
            <a:r>
              <a:rPr lang="en-US" sz="2400" b="1" dirty="0" smtClean="0">
                <a:latin typeface="Cambria" panose="02040503050406030204" pitchFamily="18" charset="0"/>
                <a:ea typeface="Cambria" panose="02040503050406030204" pitchFamily="18" charset="0"/>
              </a:rPr>
              <a:t>	If the rejection of the resurrection, eternal life, and future rewards leads to immorality and sin, then belief in the resurrection should lead to a life characterized by sober minded judgment and holiness (15:34).  </a:t>
            </a:r>
          </a:p>
          <a:p>
            <a:pPr fontAlgn="base"/>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3717631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724400"/>
            <a:ext cx="8516471" cy="677108"/>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800" dirty="0" smtClean="0">
                <a:solidFill>
                  <a:schemeClr val="bg1"/>
                </a:solidFill>
                <a:effectLst>
                  <a:outerShdw blurRad="38100" dist="38100" dir="2700000" algn="tl">
                    <a:srgbClr val="000000">
                      <a:alpha val="43137"/>
                    </a:srgbClr>
                  </a:outerShdw>
                </a:effectLst>
                <a:latin typeface="Constantia" pitchFamily="18" charset="0"/>
              </a:rPr>
              <a:t>Raised to Newness of Life</a:t>
            </a:r>
            <a:endParaRPr lang="en-US" sz="38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Raised to Newness of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5244000"/>
          </a:xfrm>
          <a:prstGeom prst="rect">
            <a:avLst/>
          </a:prstGeom>
          <a:noFill/>
          <a:effectLst/>
        </p:spPr>
        <p:txBody>
          <a:bodyPr wrap="square" rtlCol="0">
            <a:spAutoFit/>
          </a:bodyPr>
          <a:lstStyle/>
          <a:p>
            <a:pPr indent="457200">
              <a:spcAft>
                <a:spcPts val="10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closing Swindoll says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70" b="1" dirty="0" smtClean="0">
                <a:latin typeface="Cambria" panose="02040503050406030204" pitchFamily="18" charset="0"/>
                <a:ea typeface="Cambria" panose="02040503050406030204" pitchFamily="18" charset="0"/>
              </a:rPr>
              <a:t>After arguing from an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“if-there-were-no-resurrection”</a:t>
            </a:r>
            <a:r>
              <a:rPr lang="en-US" sz="2370" b="1" dirty="0" smtClean="0">
                <a:latin typeface="Cambria" panose="02040503050406030204" pitchFamily="18" charset="0"/>
                <a:ea typeface="Cambria" panose="02040503050406030204" pitchFamily="18" charset="0"/>
              </a:rPr>
              <a:t> perspective Paul gives us </a:t>
            </a:r>
            <a:r>
              <a:rPr lang="en-US" sz="2370" b="1" i="1" u="sng" dirty="0" smtClean="0">
                <a:latin typeface="Cambria" panose="02040503050406030204" pitchFamily="18" charset="0"/>
                <a:ea typeface="Cambria" panose="02040503050406030204" pitchFamily="18" charset="0"/>
              </a:rPr>
              <a:t>three</a:t>
            </a:r>
            <a:r>
              <a:rPr lang="en-US" sz="2370" b="1" dirty="0" smtClean="0">
                <a:latin typeface="Cambria" panose="02040503050406030204" pitchFamily="18" charset="0"/>
                <a:ea typeface="Cambria" panose="02040503050406030204" pitchFamily="18" charset="0"/>
              </a:rPr>
              <a:t> </a:t>
            </a:r>
            <a:r>
              <a:rPr lang="en-US" sz="2370" b="1" i="1" u="sng" dirty="0" smtClean="0">
                <a:latin typeface="Cambria" panose="02040503050406030204" pitchFamily="18" charset="0"/>
                <a:ea typeface="Cambria" panose="02040503050406030204" pitchFamily="18" charset="0"/>
              </a:rPr>
              <a:t>commands</a:t>
            </a:r>
            <a:r>
              <a:rPr lang="en-US" sz="2370" b="1" dirty="0" smtClean="0">
                <a:latin typeface="Cambria" panose="02040503050406030204" pitchFamily="18" charset="0"/>
                <a:ea typeface="Cambria" panose="02040503050406030204" pitchFamily="18" charset="0"/>
              </a:rPr>
              <a:t> to obey in light of the truth of the resurrection, that provide clear, direct application for our lives today.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a:t>
            </a: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Bad company corrupts good morals</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15:33</a:t>
            </a:r>
            <a:r>
              <a:rPr lang="en-US" sz="2370" b="1" dirty="0" smtClean="0">
                <a:latin typeface="Cambria" panose="02040503050406030204" pitchFamily="18" charset="0"/>
                <a:ea typeface="Cambria" panose="02040503050406030204" pitchFamily="18" charset="0"/>
              </a:rPr>
              <a:t>) –  quoting a </a:t>
            </a:r>
            <a:r>
              <a:rPr lang="en-US" sz="2370" b="1" dirty="0">
                <a:latin typeface="Cambria" panose="02040503050406030204" pitchFamily="18" charset="0"/>
                <a:ea typeface="Cambria" panose="02040503050406030204" pitchFamily="18" charset="0"/>
              </a:rPr>
              <a:t>Greek proverb</a:t>
            </a:r>
            <a:r>
              <a:rPr lang="en-US" sz="2370" b="1" dirty="0" smtClean="0">
                <a:latin typeface="Cambria" panose="02040503050406030204" pitchFamily="18" charset="0"/>
                <a:ea typeface="Cambria" panose="02040503050406030204" pitchFamily="18" charset="0"/>
              </a:rPr>
              <a:t>.  Paul urges us to listen discerningly, distinguishing right doctrine and practice from the false opinions of the crowd and the depraved culture around us.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If we become enmeshed with ungodly people, their philosophies will become our own.  As we are increasingly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“baptized”</a:t>
            </a:r>
            <a:r>
              <a:rPr lang="en-US" sz="2370" b="1" dirty="0" smtClean="0">
                <a:latin typeface="Cambria" panose="02040503050406030204" pitchFamily="18" charset="0"/>
                <a:ea typeface="Cambria" panose="02040503050406030204" pitchFamily="18" charset="0"/>
              </a:rPr>
              <a:t> by the culture’s </a:t>
            </a:r>
            <a:r>
              <a:rPr lang="en-US" sz="2370" b="1" i="1" dirty="0" smtClean="0">
                <a:latin typeface="Cambria" panose="02040503050406030204" pitchFamily="18" charset="0"/>
                <a:ea typeface="Cambria" panose="02040503050406030204" pitchFamily="18" charset="0"/>
              </a:rPr>
              <a:t>values</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beliefs</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practices,</a:t>
            </a:r>
            <a:r>
              <a:rPr lang="en-US" sz="2370" b="1" dirty="0" smtClean="0">
                <a:latin typeface="Cambria" panose="02040503050406030204" pitchFamily="18" charset="0"/>
                <a:ea typeface="Cambria" panose="02040503050406030204" pitchFamily="18" charset="0"/>
              </a:rPr>
              <a:t> our baptism into the death and resurrection of Christ will become less and less a part of our character.   </a:t>
            </a:r>
          </a:p>
        </p:txBody>
      </p:sp>
    </p:spTree>
    <p:extLst>
      <p:ext uri="{BB962C8B-B14F-4D97-AF65-F5344CB8AC3E}">
        <p14:creationId xmlns:p14="http://schemas.microsoft.com/office/powerpoint/2010/main" xmlns="" val="219590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Raised to Newness of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199"/>
            <a:ext cx="8686800" cy="5257850"/>
          </a:xfrm>
          <a:prstGeom prst="rect">
            <a:avLst/>
          </a:prstGeom>
          <a:noFill/>
          <a:effectLst/>
        </p:spPr>
        <p:txBody>
          <a:bodyPr wrap="square" rtlCol="0">
            <a:spAutoFit/>
          </a:bodyPr>
          <a:lstStyle/>
          <a:p>
            <a:pPr>
              <a:tabLst>
                <a:tab pos="457200" algn="l"/>
              </a:tabLst>
            </a:pPr>
            <a:r>
              <a:rPr lang="en-US" sz="237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Are </a:t>
            </a:r>
            <a:r>
              <a:rPr lang="en-US" sz="2400" b="1" dirty="0">
                <a:latin typeface="Cambria" panose="02040503050406030204" pitchFamily="18" charset="0"/>
                <a:ea typeface="Cambria" panose="02040503050406030204" pitchFamily="18" charset="0"/>
              </a:rPr>
              <a:t>you aware of the dangers of the world’s deceptive philosophies? </a:t>
            </a:r>
            <a:r>
              <a:rPr lang="en-US" sz="2400" b="1" dirty="0" smtClean="0">
                <a:latin typeface="Cambria" panose="02040503050406030204" pitchFamily="18" charset="0"/>
                <a:ea typeface="Cambria" panose="02040503050406030204" pitchFamily="18" charset="0"/>
              </a:rPr>
              <a:t> Do </a:t>
            </a:r>
            <a:r>
              <a:rPr lang="en-US" sz="2400" b="1" dirty="0">
                <a:latin typeface="Cambria" panose="02040503050406030204" pitchFamily="18" charset="0"/>
                <a:ea typeface="Cambria" panose="02040503050406030204" pitchFamily="18" charset="0"/>
              </a:rPr>
              <a:t>you surround yourself with Godly people to imitate?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Consider the various worldly influences that bombard you with their deceptive message:  TV, radio, Internet, schools, etc. </a:t>
            </a: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then consider the number of positive Christian influences in your life.</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How can you help balance these, putting to death the philosophies of the world and breathing new life into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your</a:t>
            </a:r>
            <a:r>
              <a:rPr lang="en-US" sz="2370" b="1" dirty="0" smtClean="0">
                <a:latin typeface="Cambria" panose="02040503050406030204" pitchFamily="18" charset="0"/>
                <a:ea typeface="Cambria" panose="02040503050406030204" pitchFamily="18" charset="0"/>
              </a:rPr>
              <a:t> Christian worldview?</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“Become sober minded as you ought” </a:t>
            </a:r>
            <a:r>
              <a:rPr lang="en-US" sz="2370" b="1" dirty="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15:34</a:t>
            </a:r>
            <a:r>
              <a:rPr lang="en-US" sz="2370" b="1" dirty="0" smtClean="0">
                <a:latin typeface="Cambria" panose="02040503050406030204" pitchFamily="18" charset="0"/>
                <a:ea typeface="Cambria" panose="02040503050406030204" pitchFamily="18" charset="0"/>
              </a:rPr>
              <a:t>) </a:t>
            </a: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we must be aware of how easy it is to slip into a clueless slumber or stumble into a passive stupor. </a:t>
            </a:r>
          </a:p>
        </p:txBody>
      </p:sp>
    </p:spTree>
    <p:extLst>
      <p:ext uri="{BB962C8B-B14F-4D97-AF65-F5344CB8AC3E}">
        <p14:creationId xmlns:p14="http://schemas.microsoft.com/office/powerpoint/2010/main" xmlns="" val="3010340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Raised to Newness of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1"/>
            <a:ext cx="8610600" cy="5627181"/>
          </a:xfrm>
          <a:prstGeom prst="rect">
            <a:avLst/>
          </a:prstGeom>
          <a:noFill/>
          <a:effectLst/>
        </p:spPr>
        <p:txBody>
          <a:bodyPr wrap="square" rtlCol="0">
            <a:spAutoFit/>
          </a:bodyPr>
          <a:lstStyle/>
          <a:p>
            <a:pPr>
              <a:tabLst>
                <a:tab pos="457200" algn="l"/>
              </a:tabLst>
            </a:pPr>
            <a:r>
              <a:rPr lang="en-US" sz="237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With each poisonous dose of the world’s intoxicating brew of temptations, we increasingly find ourselves obsessed with its tune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“Eat, drink, and be merry, for tomorrow we shall die.”</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We have got to wake up to the fact that our society devours personal identity, encouraging mechanistic living and group-think philosophies.  To </a:t>
            </a:r>
            <a:r>
              <a:rPr lang="en-US" sz="2370" b="1" smtClean="0">
                <a:latin typeface="Cambria" panose="02040503050406030204" pitchFamily="18" charset="0"/>
                <a:ea typeface="Cambria" panose="02040503050406030204" pitchFamily="18" charset="0"/>
              </a:rPr>
              <a:t>do this, </a:t>
            </a:r>
            <a:r>
              <a:rPr lang="en-US" sz="2370" b="1" dirty="0" smtClean="0">
                <a:latin typeface="Cambria" panose="02040503050406030204" pitchFamily="18" charset="0"/>
                <a:ea typeface="Cambria" panose="02040503050406030204" pitchFamily="18" charset="0"/>
              </a:rPr>
              <a:t>we need to renew our minds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12:2</a:t>
            </a:r>
            <a:r>
              <a:rPr lang="en-US" sz="237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We need to take our thoughts captive to the obedience of Christ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2Cor. 10:5</a:t>
            </a:r>
            <a:r>
              <a:rPr lang="en-US" sz="2370" b="1" dirty="0" smtClean="0">
                <a:latin typeface="Cambria" panose="02040503050406030204" pitchFamily="18" charset="0"/>
                <a:ea typeface="Cambria" panose="02040503050406030204" pitchFamily="18" charset="0"/>
              </a:rPr>
              <a:t>).  To dwell on things that are true, pure, right, honorable, lovely, excellent, and praise worthy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4:8</a:t>
            </a:r>
            <a:r>
              <a:rPr lang="en-US" sz="2370" b="1" dirty="0" smtClean="0">
                <a:latin typeface="Cambria" panose="02040503050406030204" pitchFamily="18" charset="0"/>
                <a:ea typeface="Cambria" panose="02040503050406030204" pitchFamily="18" charset="0"/>
              </a:rPr>
              <a:t>).</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Living like that results in putting to death the deeds of the flesh and walking in the newness of life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6:4</a:t>
            </a:r>
            <a:r>
              <a:rPr lang="en-US" sz="237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95733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Raised to Newness of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1"/>
            <a:ext cx="8763000" cy="5583067"/>
          </a:xfrm>
          <a:prstGeom prst="rect">
            <a:avLst/>
          </a:prstGeom>
          <a:noFill/>
          <a:effectLst/>
        </p:spPr>
        <p:txBody>
          <a:bodyPr wrap="square" rtlCol="0">
            <a:spAutoFit/>
          </a:bodyPr>
          <a:lstStyle/>
          <a:p>
            <a:pPr indent="457200">
              <a:spcAft>
                <a:spcPts val="10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“Stop sinning” </a:t>
            </a:r>
            <a:r>
              <a:rPr lang="en-US" sz="2370" b="1" dirty="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15:34</a:t>
            </a:r>
            <a:r>
              <a:rPr lang="en-US" sz="2370" b="1" dirty="0" smtClean="0">
                <a:latin typeface="Cambria" panose="02040503050406030204" pitchFamily="18" charset="0"/>
                <a:ea typeface="Cambria" panose="02040503050406030204" pitchFamily="18" charset="0"/>
              </a:rPr>
              <a:t>) – In light of our claim to know God intimately and to have a personal relationship with Him through Jesus Christ, we must listen with a sensitive heart to the voice of the indwelling spirit who convicts of sin.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We should keep short accounts, confessing our sin and being cleansed from all unrighteousness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1John 1:8-10; 1Peter 1:14-16</a:t>
            </a:r>
            <a:r>
              <a:rPr lang="en-US" sz="237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Nothing is as exciting, satisfying, or rewarding as turning away from</a:t>
            </a: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the deeds of the flesh through the enabling power of the holy spirit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8:13</a:t>
            </a:r>
            <a:r>
              <a:rPr lang="en-US" sz="2370" b="1" dirty="0" smtClean="0">
                <a:latin typeface="Cambria" panose="02040503050406030204" pitchFamily="18" charset="0"/>
                <a:ea typeface="Cambria" panose="02040503050406030204" pitchFamily="18" charset="0"/>
              </a:rPr>
              <a:t>).</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So, as we await the resurrection and transformation of our mortal bodies at the return of Christ, let’s put to death the attitudes and actions of the flesh, and let’s renew our minds, modeling the resurrected life by the power of the Holy Spirit. </a:t>
            </a:r>
          </a:p>
        </p:txBody>
      </p:sp>
    </p:spTree>
    <p:extLst>
      <p:ext uri="{BB962C8B-B14F-4D97-AF65-F5344CB8AC3E}">
        <p14:creationId xmlns:p14="http://schemas.microsoft.com/office/powerpoint/2010/main" xmlns="" val="325383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07888"/>
            <a:ext cx="8641976" cy="5509200"/>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opens our study with these words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“After hitting the snooze alarm, the phone rings, you stumble out of bed fumble clumsily for the phone, as it rings again. </a:t>
            </a:r>
            <a:endParaRPr lang="en-US" sz="2400" b="1" i="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You pick it up and listen to a wavering, grief-stricken voice trying to get the words out.  The new shocks you.</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Suddenly, unexpectedly, death has claimed some one else. Maybe this time it is a parent, grandparent, a brother or sister, or a close friend.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any case, when news of the death of a loved one reaches us, we feel stunned.  Disbelief, confusion, and grief lead to lingering remorse.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Wave upon wave of choking sorrows well up within us as we do our best to believe what we’ve just heard.”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525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4876800"/>
            <a:ext cx="6858000" cy="646331"/>
          </a:xfrm>
          <a:prstGeom prst="rect">
            <a:avLst/>
          </a:prstGeom>
          <a:noFill/>
          <a:effectLst>
            <a:outerShdw blurRad="25400" dist="38100" dir="19200000" algn="bl" rotWithShape="0">
              <a:srgbClr val="FFFF00"/>
            </a:outerShdw>
          </a:effectLst>
        </p:spPr>
        <p:txBody>
          <a:bodyPr wrap="square" rtlCol="0">
            <a:spAutoFit/>
          </a:bodyPr>
          <a:lstStyle/>
          <a:p>
            <a:pPr algn="ct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r>
              <a:rPr lang="en-US" sz="34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Living in Light of the Resurrection</a:t>
            </a: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endParaRPr lang="en-US" sz="36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06 December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15:35 – 49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“Our Future Bodies”</a:t>
            </a:r>
            <a:endParaRPr lang="en-US" sz="2800" b="1" dirty="0" smtClean="0">
              <a:solidFill>
                <a:prstClr val="black"/>
              </a:solidFill>
              <a:latin typeface="Cambria" pitchFamily="18" charset="0"/>
            </a:endParaRPr>
          </a:p>
        </p:txBody>
      </p:sp>
      <p:pic>
        <p:nvPicPr>
          <p:cNvPr id="5" name="Picture 4" descr="question"/>
          <p:cNvPicPr>
            <a:picLocks noChangeAspect="1" noChangeArrowheads="1"/>
          </p:cNvPicPr>
          <p:nvPr/>
        </p:nvPicPr>
        <p:blipFill>
          <a:blip r:embed="rId3" cstate="print"/>
          <a:srcRect/>
          <a:stretch>
            <a:fillRect/>
          </a:stretch>
        </p:blipFill>
        <p:spPr bwMode="auto">
          <a:xfrm>
            <a:off x="3810000" y="5105400"/>
            <a:ext cx="1752600" cy="1519879"/>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6100"/>
                            </p:stCondLst>
                            <p:childTnLst>
                              <p:par>
                                <p:cTn id="30" presetID="8" presetClass="entr" presetSubtype="32"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diamond(ou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066800"/>
            <a:ext cx="8641976" cy="572464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Death.  We’ve all felt its sting.  But for those of us who believe in Christ, there is a soothing comfort in the midst of otherwise excruciating, unbearable pain: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Resurrection</a:t>
            </a:r>
            <a:r>
              <a:rPr lang="en-US" sz="2400" b="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resurrection </a:t>
            </a:r>
            <a:r>
              <a:rPr lang="en-US" sz="2400" b="1" dirty="0" smtClean="0">
                <a:latin typeface="Cambria" panose="02040503050406030204" pitchFamily="18" charset="0"/>
                <a:ea typeface="Cambria" panose="02040503050406030204" pitchFamily="18" charset="0"/>
              </a:rPr>
              <a:t>is all we have to cling to when death has snatched a loved one from our arms.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resurrection </a:t>
            </a:r>
            <a:r>
              <a:rPr lang="en-US" sz="2400" b="1" dirty="0" smtClean="0">
                <a:latin typeface="Cambria" panose="02040503050406030204" pitchFamily="18" charset="0"/>
                <a:ea typeface="Cambria" panose="02040503050406030204" pitchFamily="18" charset="0"/>
              </a:rPr>
              <a:t>of Christ is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promise</a:t>
            </a:r>
            <a:r>
              <a:rPr lang="en-US" sz="2400" b="1" dirty="0" smtClean="0">
                <a:latin typeface="Cambria" panose="02040503050406030204" pitchFamily="18" charset="0"/>
                <a:ea typeface="Cambria" panose="02040503050406030204" pitchFamily="18" charset="0"/>
              </a:rPr>
              <a:t> of ultimate perfection,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a:t>
            </a:r>
            <a:r>
              <a:rPr lang="en-US" sz="2400" b="1" dirty="0" smtClean="0">
                <a:latin typeface="Cambria" panose="02040503050406030204" pitchFamily="18" charset="0"/>
                <a:ea typeface="Cambria" panose="02040503050406030204" pitchFamily="18" charset="0"/>
              </a:rPr>
              <a:t> of glory,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reward</a:t>
            </a:r>
            <a:r>
              <a:rPr lang="en-US" sz="2400" b="1" dirty="0" smtClean="0">
                <a:latin typeface="Cambria" panose="02040503050406030204" pitchFamily="18" charset="0"/>
                <a:ea typeface="Cambria" panose="02040503050406030204" pitchFamily="18" charset="0"/>
              </a:rPr>
              <a:t> of faith,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basis</a:t>
            </a:r>
            <a:r>
              <a:rPr lang="en-US" sz="2400" b="1" dirty="0" smtClean="0">
                <a:latin typeface="Cambria" panose="02040503050406030204" pitchFamily="18" charset="0"/>
                <a:ea typeface="Cambria" panose="02040503050406030204" pitchFamily="18" charset="0"/>
              </a:rPr>
              <a:t> of eternal life.</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Our own resurrection is the personal expectation of a breaking dawn, the rays of the </a:t>
            </a:r>
            <a:r>
              <a:rPr lang="en-US" sz="2400" b="1" u="sng" dirty="0" smtClean="0">
                <a:latin typeface="Cambria" panose="02040503050406030204" pitchFamily="18" charset="0"/>
                <a:ea typeface="Cambria" panose="02040503050406030204" pitchFamily="18" charset="0"/>
              </a:rPr>
              <a:t>Son</a:t>
            </a:r>
            <a:r>
              <a:rPr lang="en-US" sz="2400" b="1" dirty="0" smtClean="0">
                <a:latin typeface="Cambria" panose="02040503050406030204" pitchFamily="18" charset="0"/>
                <a:ea typeface="Cambria" panose="02040503050406030204" pitchFamily="18" charset="0"/>
              </a:rPr>
              <a:t> transforming us and our dark world with the coming of a new and glorious day.</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Without the resurrection, our lives would have no hope, no meaning.  This present realm of darkness would endure victoriously, and death would perpetually sit enthroned as king.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85536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066800"/>
            <a:ext cx="8641976"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Yet, Paul shines the coming glorious light of the resurrection into our present lives as he discusses the central place of Christ’s miraculous resurrection. </a:t>
            </a:r>
            <a:endParaRPr lang="en-US" sz="2400" b="1" i="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That it is, in fact, the guarantee of our own eternal life and future bodily resurrection.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 asserted these basic </a:t>
            </a:r>
            <a:r>
              <a:rPr lang="en-US" sz="2400" b="1" dirty="0">
                <a:latin typeface="Cambria" panose="02040503050406030204" pitchFamily="18" charset="0"/>
                <a:ea typeface="Cambria" panose="02040503050406030204" pitchFamily="18" charset="0"/>
              </a:rPr>
              <a:t>C</a:t>
            </a:r>
            <a:r>
              <a:rPr lang="en-US" sz="2400" b="1" dirty="0" smtClean="0">
                <a:latin typeface="Cambria" panose="02040503050406030204" pitchFamily="18" charset="0"/>
                <a:ea typeface="Cambria" panose="02040503050406030204" pitchFamily="18" charset="0"/>
              </a:rPr>
              <a:t>hristian truths in a cultural context, unsympathetic toward the idea of the redemption   of the human body.  Some of the Corinthians had scoffed at the idea of a literal bodily resurrection.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Many had embraced the Greek philosophy that the body was the perishable, contaminated, and disposable seat of all humanity’s problems – not just the sin that had taken control of it, but the physical body itself.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48136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43000"/>
            <a:ext cx="8641976" cy="2985433"/>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Because of this intrusion of Greek philosophy, many of the Corinthians had failed to accept the Christian hope of  their future bodily resurrection. </a:t>
            </a:r>
            <a:endParaRPr lang="en-US" sz="2400" b="1" i="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here in our lesson tonight, Paul puts the Corinthians’ mistaken opinions in check, and builds in them a renewed hope for eternal life in their immortal, glorious, resurrection bodies.</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92340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507831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latin typeface="Georgia" panose="02040502050405020303" pitchFamily="18" charset="0"/>
              </a:rPr>
              <a:t>12</a:t>
            </a:r>
            <a:r>
              <a:rPr lang="en-US" sz="2400" i="1" dirty="0" smtClean="0">
                <a:latin typeface="Georgia" panose="02040502050405020303" pitchFamily="18" charset="0"/>
              </a:rPr>
              <a:t>Now </a:t>
            </a:r>
            <a:r>
              <a:rPr lang="en-US" sz="2400" i="1" dirty="0">
                <a:latin typeface="Georgia" panose="02040502050405020303" pitchFamily="18" charset="0"/>
              </a:rPr>
              <a:t>if Christ is preached that He has been raised from the dead, how do some among you say that there is no resurrection of the dead</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latin typeface="Georgia" panose="02040502050405020303" pitchFamily="18" charset="0"/>
              </a:rPr>
              <a:t>13</a:t>
            </a:r>
            <a:r>
              <a:rPr lang="en-US" sz="2400" i="1" dirty="0" smtClean="0">
                <a:latin typeface="Georgia" panose="02040502050405020303" pitchFamily="18" charset="0"/>
              </a:rPr>
              <a:t>But </a:t>
            </a:r>
            <a:r>
              <a:rPr lang="en-US" sz="2400" i="1" dirty="0">
                <a:latin typeface="Georgia" panose="02040502050405020303" pitchFamily="18" charset="0"/>
              </a:rPr>
              <a:t>if there is no resurrection of the dead, then Christ is not risen. </a:t>
            </a:r>
            <a:r>
              <a:rPr lang="en-US" sz="2400" b="1" baseline="30000" dirty="0" smtClean="0">
                <a:latin typeface="Georgia" panose="02040502050405020303" pitchFamily="18" charset="0"/>
              </a:rPr>
              <a:t>14</a:t>
            </a:r>
            <a:r>
              <a:rPr lang="en-US" sz="2400" i="1" dirty="0" smtClean="0">
                <a:latin typeface="Georgia" panose="02040502050405020303" pitchFamily="18" charset="0"/>
              </a:rPr>
              <a:t>And </a:t>
            </a:r>
            <a:r>
              <a:rPr lang="en-US" sz="2400" i="1" dirty="0">
                <a:latin typeface="Georgia" panose="02040502050405020303" pitchFamily="18" charset="0"/>
              </a:rPr>
              <a:t>if Christ is not risen, then our preaching is empty and your faith is also empty</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latin typeface="Georgia" panose="02040502050405020303" pitchFamily="18" charset="0"/>
              </a:rPr>
              <a:t>15</a:t>
            </a:r>
            <a:r>
              <a:rPr lang="en-US" sz="2400" i="1" dirty="0" smtClean="0">
                <a:latin typeface="Georgia" panose="02040502050405020303" pitchFamily="18" charset="0"/>
              </a:rPr>
              <a:t>Yes</a:t>
            </a:r>
            <a:r>
              <a:rPr lang="en-US" sz="2400" i="1" dirty="0">
                <a:latin typeface="Georgia" panose="02040502050405020303" pitchFamily="18" charset="0"/>
              </a:rPr>
              <a:t>, and we are found false witnesses of God, because we have testified of God that He raised up Christ, whom He did not raise up—if in fact the dead do not </a:t>
            </a:r>
            <a:r>
              <a:rPr lang="en-US" sz="2400" i="1" dirty="0" smtClean="0">
                <a:latin typeface="Georgia" panose="02040502050405020303" pitchFamily="18" charset="0"/>
              </a:rPr>
              <a:t>rise. </a:t>
            </a:r>
            <a:r>
              <a:rPr lang="en-US" sz="2400" b="1" baseline="30000" dirty="0" smtClean="0">
                <a:latin typeface="Georgia" panose="02040502050405020303" pitchFamily="18" charset="0"/>
              </a:rPr>
              <a:t>16</a:t>
            </a:r>
            <a:r>
              <a:rPr lang="en-US" sz="2400" i="1" dirty="0" smtClean="0">
                <a:latin typeface="Georgia" panose="02040502050405020303" pitchFamily="18" charset="0"/>
              </a:rPr>
              <a:t>For </a:t>
            </a:r>
            <a:r>
              <a:rPr lang="en-US" sz="2400" i="1" dirty="0">
                <a:latin typeface="Georgia" panose="02040502050405020303" pitchFamily="18" charset="0"/>
              </a:rPr>
              <a:t>if the dead do not rise, then Christ is not risen</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latin typeface="Georgia" panose="02040502050405020303" pitchFamily="18" charset="0"/>
              </a:rPr>
              <a:t>17</a:t>
            </a:r>
            <a:r>
              <a:rPr lang="en-US" sz="2400" i="1" dirty="0" smtClean="0">
                <a:latin typeface="Georgia" panose="02040502050405020303" pitchFamily="18" charset="0"/>
              </a:rPr>
              <a:t>And </a:t>
            </a:r>
            <a:r>
              <a:rPr lang="en-US" sz="2400" i="1" dirty="0">
                <a:latin typeface="Georgia" panose="02040502050405020303" pitchFamily="18" charset="0"/>
              </a:rPr>
              <a:t>if Christ is not risen, your faith is futile; you are still in your sins</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latin typeface="Georgia" panose="02040502050405020303" pitchFamily="18" charset="0"/>
              </a:rPr>
              <a:t>18</a:t>
            </a:r>
            <a:r>
              <a:rPr lang="en-US" sz="2400" i="1" dirty="0" smtClean="0">
                <a:latin typeface="Georgia" panose="02040502050405020303" pitchFamily="18" charset="0"/>
              </a:rPr>
              <a:t>Then </a:t>
            </a:r>
            <a:r>
              <a:rPr lang="en-US" sz="2400" i="1" dirty="0">
                <a:latin typeface="Georgia" panose="02040502050405020303" pitchFamily="18" charset="0"/>
              </a:rPr>
              <a:t>also those who have fallen asleep in Christ have perished</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latin typeface="Georgia" panose="02040502050405020303" pitchFamily="18" charset="0"/>
              </a:rPr>
              <a:t>19</a:t>
            </a:r>
            <a:r>
              <a:rPr lang="en-US" sz="2400" i="1" dirty="0" smtClean="0">
                <a:latin typeface="Georgia" panose="02040502050405020303" pitchFamily="18" charset="0"/>
              </a:rPr>
              <a:t>If </a:t>
            </a:r>
            <a:r>
              <a:rPr lang="en-US" sz="2400" i="1" dirty="0">
                <a:latin typeface="Georgia" panose="02040502050405020303" pitchFamily="18" charset="0"/>
              </a:rPr>
              <a:t>in this life only we have hope in Christ, we are of all men the most pitiable.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15:12-19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84729"/>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establishing that Christ’s miraculous, bodily resurrection from the dead is an essential part of the gospel message </a:t>
            </a:r>
            <a:r>
              <a:rPr lang="en-US" sz="2400" b="1" dirty="0" smtClean="0">
                <a:effectLst>
                  <a:outerShdw blurRad="38100" dist="38100" dir="2700000" algn="tl">
                    <a:srgbClr val="000000">
                      <a:alpha val="43137"/>
                    </a:srgbClr>
                  </a:outerShdw>
                </a:effectLst>
                <a:latin typeface="Cambria" pitchFamily="18" charset="0"/>
              </a:rPr>
              <a:t>(15:1-11).</a:t>
            </a:r>
          </a:p>
          <a:p>
            <a:pPr indent="457200">
              <a:spcAft>
                <a:spcPts val="1200"/>
              </a:spcAft>
            </a:pPr>
            <a:r>
              <a:rPr lang="en-US" sz="2400" b="1" dirty="0" smtClean="0">
                <a:latin typeface="Cambria" pitchFamily="18" charset="0"/>
              </a:rPr>
              <a:t>Paul asks a perplexing question: </a:t>
            </a:r>
            <a:r>
              <a:rPr lang="en-US" sz="2400" b="1" i="1" dirty="0" smtClean="0">
                <a:latin typeface="Cambria" pitchFamily="18" charset="0"/>
              </a:rPr>
              <a:t>“Now if Christ is preached, that He has been raised from the dead, how do some among you say that there is no resurrection of the dead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15:12</a:t>
            </a:r>
            <a:r>
              <a:rPr lang="en-US" sz="2400" b="1" dirty="0" smtClean="0">
                <a:latin typeface="Cambria" pitchFamily="18" charset="0"/>
              </a:rPr>
              <a:t>). </a:t>
            </a:r>
          </a:p>
          <a:p>
            <a:pPr indent="457200">
              <a:spcAft>
                <a:spcPts val="1200"/>
              </a:spcAft>
            </a:pPr>
            <a:r>
              <a:rPr lang="en-US" sz="2400" b="1" dirty="0" smtClean="0">
                <a:latin typeface="Cambria" pitchFamily="18" charset="0"/>
              </a:rPr>
              <a:t>Not everybody was leaning in this direction; only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some” </a:t>
            </a:r>
            <a:r>
              <a:rPr lang="en-US" sz="2400" b="1" dirty="0" smtClean="0">
                <a:latin typeface="Cambria" pitchFamily="18" charset="0"/>
              </a:rPr>
              <a:t>of the Corinthians were denying their future resurrection from the dead. </a:t>
            </a:r>
            <a:endParaRPr lang="en-US" sz="2400" b="1" i="1" dirty="0" smtClean="0">
              <a:latin typeface="Cambria" pitchFamily="18" charset="0"/>
            </a:endParaRPr>
          </a:p>
          <a:p>
            <a:pPr indent="457200">
              <a:spcAft>
                <a:spcPts val="1200"/>
              </a:spcAft>
            </a:pPr>
            <a:r>
              <a:rPr lang="en-US" sz="2400" b="1" dirty="0" smtClean="0">
                <a:latin typeface="Cambria" pitchFamily="18" charset="0"/>
              </a:rPr>
              <a:t>Paul skillfully argues against this minority view within the Corinthian congregation by taking their mistaken opinions to seven logical conclusions. </a:t>
            </a:r>
          </a:p>
        </p:txBody>
      </p:sp>
    </p:spTree>
    <p:extLst>
      <p:ext uri="{BB962C8B-B14F-4D97-AF65-F5344CB8AC3E}">
        <p14:creationId xmlns:p14="http://schemas.microsoft.com/office/powerpoint/2010/main" xmlns="" val="2564691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51116</TotalTime>
  <Words>3805</Words>
  <Application>Microsoft Office PowerPoint</Application>
  <PresentationFormat>On-screen Show (4:3)</PresentationFormat>
  <Paragraphs>281</Paragraphs>
  <Slides>41</Slides>
  <Notes>38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15:12-19</vt:lpstr>
      <vt:lpstr>1 Corinthians 15:12-19</vt:lpstr>
      <vt:lpstr>1 Corinthians 15:12-19</vt:lpstr>
      <vt:lpstr>1 Corinthians 15:12-19</vt:lpstr>
      <vt:lpstr>1 Corinthians 15:12-19</vt:lpstr>
      <vt:lpstr>1 Corinthians 15:12-19</vt:lpstr>
      <vt:lpstr>1 Corinthians 15:12-19</vt:lpstr>
      <vt:lpstr>1 Corinthians 15:12-19</vt:lpstr>
      <vt:lpstr>1 Corinthians 15:12-19</vt:lpstr>
      <vt:lpstr>1 Corinthians 15:12-19</vt:lpstr>
      <vt:lpstr>1 Corinthians 15:20-28</vt:lpstr>
      <vt:lpstr>1 Corinthians 15:20-28</vt:lpstr>
      <vt:lpstr>1 Corinthians 15:20-28</vt:lpstr>
      <vt:lpstr>1 Corinthians 15:20-28</vt:lpstr>
      <vt:lpstr>1 Corinthians 15:20-28</vt:lpstr>
      <vt:lpstr>1 Corinthians 15:20-28</vt:lpstr>
      <vt:lpstr>1 Corinthians 15:20-28</vt:lpstr>
      <vt:lpstr>1 Corinthians 15:20-28</vt:lpstr>
      <vt:lpstr>1 Corinthians 15:20-28</vt:lpstr>
      <vt:lpstr>1 Corinthians 15:29-34</vt:lpstr>
      <vt:lpstr>1 Corinthians 15:29-34</vt:lpstr>
      <vt:lpstr>1 Corinthians 15:29-34</vt:lpstr>
      <vt:lpstr>1 Corinthians 15:29-34</vt:lpstr>
      <vt:lpstr>1 Corinthians 15:29-34</vt:lpstr>
      <vt:lpstr>1 Corinthians 15:29-34</vt:lpstr>
      <vt:lpstr>1 Corinthians 15:29-34</vt:lpstr>
      <vt:lpstr>1 Corinthians 15:29-34</vt:lpstr>
      <vt:lpstr>Slide 35</vt:lpstr>
      <vt:lpstr>Application – Raised to Newness of life</vt:lpstr>
      <vt:lpstr>Application – Raised to Newness of life</vt:lpstr>
      <vt:lpstr>Application – Raised to Newness of life</vt:lpstr>
      <vt:lpstr>Application – Raised to Newness of life</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9321</cp:revision>
  <cp:lastPrinted>2023-05-06T01:46:48Z</cp:lastPrinted>
  <dcterms:created xsi:type="dcterms:W3CDTF">2016-10-08T19:35:00Z</dcterms:created>
  <dcterms:modified xsi:type="dcterms:W3CDTF">2023-11-30T02:09:58Z</dcterms:modified>
</cp:coreProperties>
</file>